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7" r:id="rId2"/>
    <p:sldId id="265" r:id="rId3"/>
    <p:sldId id="256" r:id="rId4"/>
    <p:sldId id="258" r:id="rId5"/>
    <p:sldId id="259" r:id="rId6"/>
    <p:sldId id="261" r:id="rId7"/>
    <p:sldId id="262" r:id="rId8"/>
    <p:sldId id="263" r:id="rId9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  <a:srgbClr val="01791E"/>
    <a:srgbClr val="FF9900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4" autoAdjust="0"/>
    <p:restoredTop sz="94660"/>
  </p:normalViewPr>
  <p:slideViewPr>
    <p:cSldViewPr snapToGrid="0">
      <p:cViewPr varScale="1">
        <p:scale>
          <a:sx n="72" d="100"/>
          <a:sy n="72" d="100"/>
        </p:scale>
        <p:origin x="30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DAB510-2949-41CB-AEA0-0169163A0BAC}" type="datetimeFigureOut">
              <a:rPr lang="fr-FR" smtClean="0"/>
              <a:t>18/04/2020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98078B-7041-4826-85F1-59A51A7445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1556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AD64A-544A-4078-8A92-9E9E8D4A7A26}" type="datetime1">
              <a:rPr lang="fr-FR" smtClean="0"/>
              <a:t>18/04/2020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(c) 2020 - KANGOUROU/Deledicq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A37C-2377-4211-BA2D-3622333654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3872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6B7FF-D4BF-4630-BBBE-F9EACB548938}" type="datetime1">
              <a:rPr lang="fr-FR" smtClean="0"/>
              <a:t>18/04/2020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(c) 2020 - KANGOUROU/Deledicq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A37C-2377-4211-BA2D-3622333654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9475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06352-72F0-45C8-991E-F371E9BB43FF}" type="datetime1">
              <a:rPr lang="fr-FR" smtClean="0"/>
              <a:t>18/04/2020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(c) 2020 - KANGOUROU/Deledicq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A37C-2377-4211-BA2D-3622333654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9943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32167-8AE3-4BE4-B651-E0E2319EF1D6}" type="datetime1">
              <a:rPr lang="fr-FR" smtClean="0"/>
              <a:t>18/04/2020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(c) 2020 - KANGOUROU/Deledicq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A37C-2377-4211-BA2D-3622333654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7414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3D0E7-76E0-4328-8518-25A2C00E687D}" type="datetime1">
              <a:rPr lang="fr-FR" smtClean="0"/>
              <a:t>18/04/2020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(c) 2020 - KANGOUROU/Deledicq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A37C-2377-4211-BA2D-3622333654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9417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13C3A-82A7-4BD3-8EAA-ADA9B71B0BA6}" type="datetime1">
              <a:rPr lang="fr-FR" smtClean="0"/>
              <a:t>18/04/2020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(c) 2020 - KANGOUROU/Deledicq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A37C-2377-4211-BA2D-3622333654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2285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93327-3B7B-408A-8EB8-F2EEE6171BD4}" type="datetime1">
              <a:rPr lang="fr-FR" smtClean="0"/>
              <a:t>18/04/2020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(c) 2020 - KANGOUROU/Deledicq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A37C-2377-4211-BA2D-3622333654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8971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E3F04-8725-419A-9186-F161FBA5FAF0}" type="datetime1">
              <a:rPr lang="fr-FR" smtClean="0"/>
              <a:t>18/04/2020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(c) 2020 - KANGOUROU/Deledicq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A37C-2377-4211-BA2D-3622333654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9827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D2160-1EBE-48CE-AAF7-47CED68F1445}" type="datetime1">
              <a:rPr lang="fr-FR" smtClean="0"/>
              <a:t>18/04/2020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(c) 2020 - KANGOUROU/Deledicq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A37C-2377-4211-BA2D-3622333654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7682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9CBC1-24EF-43B2-9511-A2DC3F613F93}" type="datetime1">
              <a:rPr lang="fr-FR" smtClean="0"/>
              <a:t>18/04/2020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(c) 2020 - KANGOUROU/Deledicq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A37C-2377-4211-BA2D-3622333654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6927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9E41B-A594-4A8D-9A15-D61097987ADE}" type="datetime1">
              <a:rPr lang="fr-FR" smtClean="0"/>
              <a:t>18/04/2020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(c) 2020 - KANGOUROU/Deledicq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A37C-2377-4211-BA2D-3622333654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6986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61A40B-E459-4ED4-AE79-7C4D7024C03C}" type="datetime1">
              <a:rPr lang="fr-FR" smtClean="0"/>
              <a:t>18/04/2020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(c) 2020 - KANGOUROU/Deledicq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E2A37C-2377-4211-BA2D-3622333654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776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7" Type="http://schemas.openxmlformats.org/officeDocument/2006/relationships/slide" Target="slide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9 commandements03BOLD.png"/>
          <p:cNvPicPr>
            <a:picLocks noChangeAspect="1"/>
          </p:cNvPicPr>
          <p:nvPr/>
        </p:nvPicPr>
        <p:blipFill rotWithShape="1"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t="-1" b="35234"/>
          <a:stretch/>
        </p:blipFill>
        <p:spPr>
          <a:xfrm>
            <a:off x="882867" y="844411"/>
            <a:ext cx="5814511" cy="3569934"/>
          </a:xfrm>
          <a:prstGeom prst="rect">
            <a:avLst/>
          </a:prstGeom>
        </p:spPr>
      </p:pic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96849049-C789-4B26-8154-14BC52E6E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(c) 2020 - KANGOUROU/</a:t>
            </a:r>
            <a:r>
              <a:rPr lang="fr-FR" dirty="0" err="1"/>
              <a:t>Deledicq</a:t>
            </a:r>
            <a:endParaRPr lang="fr-FR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3B931106-5110-422C-8983-126FC30423EC}"/>
              </a:ext>
            </a:extLst>
          </p:cNvPr>
          <p:cNvSpPr txBox="1"/>
          <p:nvPr/>
        </p:nvSpPr>
        <p:spPr>
          <a:xfrm>
            <a:off x="3790123" y="136525"/>
            <a:ext cx="507581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DÉMONSTRATIONS</a:t>
            </a:r>
            <a:endParaRPr lang="fr-FR" sz="4000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4A36362A-A951-4E4B-8093-0FEA046CC515}"/>
              </a:ext>
            </a:extLst>
          </p:cNvPr>
          <p:cNvSpPr txBox="1"/>
          <p:nvPr/>
        </p:nvSpPr>
        <p:spPr>
          <a:xfrm>
            <a:off x="7091668" y="1101268"/>
            <a:ext cx="4650565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/>
              <a:t>Toutes les propriétés algébriques des nombres se démontrent  à partir de quelques-unes, résumées sur cette page : </a:t>
            </a:r>
          </a:p>
          <a:p>
            <a:r>
              <a:rPr lang="fr-FR" sz="2000" dirty="0">
                <a:solidFill>
                  <a:srgbClr val="CC6600"/>
                </a:solidFill>
              </a:rPr>
              <a:t>. les axiomes du « corps » des réels </a:t>
            </a:r>
            <a:r>
              <a:rPr lang="fr-FR" sz="2000" dirty="0"/>
              <a:t> </a:t>
            </a:r>
          </a:p>
          <a:p>
            <a:r>
              <a:rPr lang="fr-FR" sz="2000" dirty="0">
                <a:solidFill>
                  <a:schemeClr val="accent2"/>
                </a:solidFill>
              </a:rPr>
              <a:t>&amp; les définitions et notations de la soustraction et de la division,</a:t>
            </a:r>
          </a:p>
          <a:p>
            <a:r>
              <a:rPr lang="fr-FR" dirty="0">
                <a:solidFill>
                  <a:schemeClr val="accent2"/>
                </a:solidFill>
              </a:rPr>
              <a:t>(</a:t>
            </a:r>
            <a:r>
              <a:rPr lang="fr-FR" b="1" dirty="0">
                <a:solidFill>
                  <a:schemeClr val="accent2"/>
                </a:solidFill>
              </a:rPr>
              <a:t>Ɐ</a:t>
            </a:r>
            <a:r>
              <a:rPr lang="fr-FR" dirty="0">
                <a:solidFill>
                  <a:schemeClr val="accent2"/>
                </a:solidFill>
              </a:rPr>
              <a:t> se lit « quel que soit », </a:t>
            </a:r>
            <a:r>
              <a:rPr lang="fr-FR" sz="2400" dirty="0">
                <a:solidFill>
                  <a:schemeClr val="accent2"/>
                </a:solidFill>
              </a:rPr>
              <a:t>ⱻ</a:t>
            </a:r>
            <a:r>
              <a:rPr lang="fr-FR" dirty="0">
                <a:solidFill>
                  <a:schemeClr val="accent2"/>
                </a:solidFill>
              </a:rPr>
              <a:t> se lit « il existe »)</a:t>
            </a:r>
          </a:p>
          <a:p>
            <a:r>
              <a:rPr lang="fr-FR" sz="20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. les propriétés de l’égalité.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16201F42-831A-456D-9188-3EF96CF56EB9}"/>
              </a:ext>
            </a:extLst>
          </p:cNvPr>
          <p:cNvSpPr txBox="1"/>
          <p:nvPr/>
        </p:nvSpPr>
        <p:spPr>
          <a:xfrm>
            <a:off x="7091669" y="3863360"/>
            <a:ext cx="4650574" cy="249299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800" dirty="0"/>
              <a:t> </a:t>
            </a:r>
            <a:r>
              <a:rPr lang="fr-FR" sz="2800" b="1" dirty="0">
                <a:solidFill>
                  <a:schemeClr val="accent2"/>
                </a:solidFill>
              </a:rPr>
              <a:t>soustraction        division </a:t>
            </a:r>
          </a:p>
          <a:p>
            <a:r>
              <a:rPr lang="fr-FR" sz="2800" b="1" dirty="0">
                <a:solidFill>
                  <a:schemeClr val="accent2"/>
                </a:solidFill>
              </a:rPr>
              <a:t> </a:t>
            </a:r>
            <a:r>
              <a:rPr lang="fr-FR" sz="2600" b="1" dirty="0">
                <a:solidFill>
                  <a:schemeClr val="accent2"/>
                </a:solidFill>
              </a:rPr>
              <a:t>Ɐ q ,  </a:t>
            </a:r>
            <a:r>
              <a:rPr lang="fr-FR" sz="3200" b="1" dirty="0">
                <a:solidFill>
                  <a:schemeClr val="accent2"/>
                </a:solidFill>
              </a:rPr>
              <a:t>ⱻ</a:t>
            </a:r>
            <a:r>
              <a:rPr lang="fr-FR" sz="2600" b="1" dirty="0">
                <a:solidFill>
                  <a:schemeClr val="accent2"/>
                </a:solidFill>
              </a:rPr>
              <a:t> q’ :          Ɐ d ≠ 0 ,  </a:t>
            </a:r>
            <a:r>
              <a:rPr lang="fr-FR" sz="3200" b="1" dirty="0">
                <a:solidFill>
                  <a:schemeClr val="accent2"/>
                </a:solidFill>
              </a:rPr>
              <a:t>ⱻ </a:t>
            </a:r>
            <a:r>
              <a:rPr lang="fr-FR" sz="2600" b="1" dirty="0">
                <a:solidFill>
                  <a:schemeClr val="accent2"/>
                </a:solidFill>
              </a:rPr>
              <a:t>d’ :</a:t>
            </a:r>
          </a:p>
          <a:p>
            <a:r>
              <a:rPr lang="fr-FR" sz="2600" b="1" dirty="0">
                <a:solidFill>
                  <a:schemeClr val="accent2"/>
                </a:solidFill>
              </a:rPr>
              <a:t>    q + q’ = 0             d × d’ = 1</a:t>
            </a:r>
            <a:endParaRPr lang="fr-FR" sz="4000" b="1" dirty="0">
              <a:solidFill>
                <a:schemeClr val="accent2"/>
              </a:solidFill>
            </a:endParaRPr>
          </a:p>
          <a:p>
            <a:r>
              <a:rPr lang="fr-FR" sz="4000" b="1" dirty="0">
                <a:solidFill>
                  <a:schemeClr val="accent2"/>
                </a:solidFill>
              </a:rPr>
              <a:t>            </a:t>
            </a:r>
            <a:r>
              <a:rPr lang="fr-FR" sz="2600" b="1" dirty="0">
                <a:solidFill>
                  <a:schemeClr val="accent2"/>
                </a:solidFill>
              </a:rPr>
              <a:t>  notations</a:t>
            </a:r>
          </a:p>
          <a:p>
            <a:r>
              <a:rPr lang="fr-FR" sz="2600" b="1" dirty="0">
                <a:solidFill>
                  <a:schemeClr val="accent2"/>
                </a:solidFill>
              </a:rPr>
              <a:t>     q’ = − q                d ’ = 1 / d</a:t>
            </a:r>
          </a:p>
        </p:txBody>
      </p: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6B563BCD-6F88-4BE7-BF10-D7FB0F661707}"/>
              </a:ext>
            </a:extLst>
          </p:cNvPr>
          <p:cNvCxnSpPr>
            <a:cxnSpLocks/>
          </p:cNvCxnSpPr>
          <p:nvPr/>
        </p:nvCxnSpPr>
        <p:spPr>
          <a:xfrm>
            <a:off x="9309666" y="3969870"/>
            <a:ext cx="0" cy="1284518"/>
          </a:xfrm>
          <a:prstGeom prst="line">
            <a:avLst/>
          </a:prstGeom>
          <a:ln w="38100">
            <a:solidFill>
              <a:srgbClr val="CC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 9" descr="9 commandements03BOLD.png">
            <a:extLst>
              <a:ext uri="{FF2B5EF4-FFF2-40B4-BE49-F238E27FC236}">
                <a16:creationId xmlns:a16="http://schemas.microsoft.com/office/drawing/2014/main" id="{5F26F396-99B2-4078-9598-3A000E2C9C5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t="83829" b="6593"/>
          <a:stretch/>
        </p:blipFill>
        <p:spPr>
          <a:xfrm>
            <a:off x="882867" y="4363030"/>
            <a:ext cx="5814511" cy="527947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006FB67D-6A8E-459F-B1B3-CA20E38389E7}"/>
              </a:ext>
            </a:extLst>
          </p:cNvPr>
          <p:cNvSpPr txBox="1"/>
          <p:nvPr/>
        </p:nvSpPr>
        <p:spPr>
          <a:xfrm>
            <a:off x="2365706" y="5222655"/>
            <a:ext cx="3427541" cy="11079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accent2"/>
                </a:solidFill>
              </a:rPr>
              <a:t> </a:t>
            </a:r>
            <a:r>
              <a:rPr lang="fr-FR" sz="2800" dirty="0">
                <a:solidFill>
                  <a:schemeClr val="accent2"/>
                </a:solidFill>
              </a:rPr>
              <a:t> </a:t>
            </a:r>
            <a:r>
              <a:rPr lang="fr-FR" sz="2800" b="1" dirty="0">
                <a:solidFill>
                  <a:schemeClr val="accent2"/>
                </a:solidFill>
              </a:rPr>
              <a:t>a = b  →  a + c = b + c</a:t>
            </a:r>
          </a:p>
          <a:p>
            <a:endParaRPr lang="fr-FR" sz="1000" b="1" dirty="0">
              <a:solidFill>
                <a:schemeClr val="accent2"/>
              </a:solidFill>
            </a:endParaRPr>
          </a:p>
          <a:p>
            <a:r>
              <a:rPr lang="fr-FR" sz="2800" b="1" dirty="0">
                <a:solidFill>
                  <a:schemeClr val="accent2"/>
                </a:solidFill>
              </a:rPr>
              <a:t>  a = b  →  a × c = b × c</a:t>
            </a:r>
          </a:p>
        </p:txBody>
      </p:sp>
      <p:pic>
        <p:nvPicPr>
          <p:cNvPr id="14" name="Image 13" descr="9 commandements03BOLD.png">
            <a:extLst>
              <a:ext uri="{FF2B5EF4-FFF2-40B4-BE49-F238E27FC236}">
                <a16:creationId xmlns:a16="http://schemas.microsoft.com/office/drawing/2014/main" id="{1487F41D-1477-43FE-B3D4-C0642BD5065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t="96029"/>
          <a:stretch/>
        </p:blipFill>
        <p:spPr>
          <a:xfrm>
            <a:off x="882866" y="4850444"/>
            <a:ext cx="5814511" cy="218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1860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C33A14-8434-42EE-B744-C7AC3399A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Cliquez sur la formule dont vous souhaitez la démonstration !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7BC5C96-F04A-45F2-8318-AC464C598E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77655"/>
            <a:ext cx="10515600" cy="4199307"/>
          </a:xfrm>
        </p:spPr>
        <p:txBody>
          <a:bodyPr>
            <a:normAutofit lnSpcReduction="10000"/>
          </a:bodyPr>
          <a:lstStyle/>
          <a:p>
            <a:r>
              <a:rPr lang="fr-FR" b="1" dirty="0">
                <a:solidFill>
                  <a:srgbClr val="0070C0"/>
                </a:solidFill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 × 0 = 0</a:t>
            </a:r>
            <a:r>
              <a:rPr lang="fr-FR" b="1" dirty="0">
                <a:solidFill>
                  <a:srgbClr val="0070C0"/>
                </a:solidFill>
              </a:rPr>
              <a:t>	</a:t>
            </a:r>
            <a:r>
              <a:rPr lang="fr-FR" b="1" dirty="0"/>
              <a:t>			</a:t>
            </a:r>
            <a:r>
              <a:rPr lang="fr-FR" b="1" dirty="0">
                <a:solidFill>
                  <a:srgbClr val="0070C0"/>
                </a:solidFill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− (− a) = a</a:t>
            </a:r>
            <a:endParaRPr lang="fr-FR" b="1" dirty="0">
              <a:solidFill>
                <a:srgbClr val="0070C0"/>
              </a:solidFill>
            </a:endParaRPr>
          </a:p>
          <a:p>
            <a:endParaRPr lang="fr-FR" b="1" dirty="0"/>
          </a:p>
          <a:p>
            <a:r>
              <a:rPr lang="fr-FR" b="1" dirty="0">
                <a:hlinkClick r:id="rId4" action="ppaction://hlinksldjump"/>
              </a:rPr>
              <a:t>1/(1/a) = a</a:t>
            </a:r>
            <a:r>
              <a:rPr lang="fr-FR" b="1" dirty="0"/>
              <a:t>				</a:t>
            </a:r>
            <a:r>
              <a:rPr lang="fr-FR" b="1" dirty="0">
                <a:hlinkClick r:id="rId5" action="ppaction://hlinksldjump"/>
              </a:rPr>
              <a:t>(−1) × a = − a</a:t>
            </a:r>
            <a:endParaRPr lang="fr-FR" b="1" dirty="0"/>
          </a:p>
          <a:p>
            <a:pPr marL="0" indent="0">
              <a:buNone/>
            </a:pPr>
            <a:endParaRPr lang="fr-FR" b="1" dirty="0"/>
          </a:p>
          <a:p>
            <a:r>
              <a:rPr lang="fr-FR" b="1" dirty="0">
                <a:hlinkClick r:id="rId6" action="ppaction://hlinksldjump"/>
              </a:rPr>
              <a:t>(− a) × b = − (a × b)</a:t>
            </a:r>
            <a:r>
              <a:rPr lang="fr-FR" b="1" dirty="0"/>
              <a:t>		</a:t>
            </a:r>
            <a:r>
              <a:rPr lang="fr-FR" b="1" dirty="0">
                <a:hlinkClick r:id="rId7" action="ppaction://hlinksldjump"/>
              </a:rPr>
              <a:t>(− a) × (− b) = a × b</a:t>
            </a:r>
            <a:endParaRPr lang="fr-FR" b="1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Lisez bien ligne après ligne, </a:t>
            </a:r>
          </a:p>
          <a:p>
            <a:pPr marL="0" indent="0">
              <a:buNone/>
            </a:pPr>
            <a:r>
              <a:rPr lang="fr-FR" dirty="0"/>
              <a:t>en retrouvant la propriété invoquée sur le tableau de droite.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165E57B-1CF9-4473-B563-3A4D10091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(c) 2020 - KANGOUROU/Deledicq</a:t>
            </a:r>
          </a:p>
        </p:txBody>
      </p:sp>
    </p:spTree>
    <p:extLst>
      <p:ext uri="{BB962C8B-B14F-4D97-AF65-F5344CB8AC3E}">
        <p14:creationId xmlns:p14="http://schemas.microsoft.com/office/powerpoint/2010/main" val="4055966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>
          <a:xfrm>
            <a:off x="235061" y="1898074"/>
            <a:ext cx="6199670" cy="52881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4000" b="1" dirty="0">
                <a:solidFill>
                  <a:srgbClr val="FF0000"/>
                </a:solidFill>
              </a:rPr>
              <a:t>a × (1+0) =</a:t>
            </a:r>
          </a:p>
          <a:p>
            <a:pPr marL="0" indent="0">
              <a:buNone/>
            </a:pPr>
            <a:r>
              <a:rPr lang="fr-FR" sz="4000" b="1" dirty="0"/>
              <a:t>      </a:t>
            </a:r>
            <a:r>
              <a:rPr lang="fr-FR" sz="4000" b="1" dirty="0">
                <a:solidFill>
                  <a:srgbClr val="0070C0"/>
                </a:solidFill>
              </a:rPr>
              <a:t>(1+0) = 1        </a:t>
            </a:r>
          </a:p>
          <a:p>
            <a:pPr marL="0" indent="0">
              <a:buNone/>
            </a:pPr>
            <a:r>
              <a:rPr lang="fr-FR" sz="4000" b="1" dirty="0">
                <a:solidFill>
                  <a:schemeClr val="accent5">
                    <a:lumMod val="50000"/>
                  </a:schemeClr>
                </a:solidFill>
              </a:rPr>
              <a:t>                    </a:t>
            </a:r>
            <a:r>
              <a:rPr lang="fr-FR" sz="4000" b="1" dirty="0">
                <a:solidFill>
                  <a:srgbClr val="01791E"/>
                </a:solidFill>
              </a:rPr>
              <a:t>a</a:t>
            </a:r>
            <a:r>
              <a:rPr lang="fr-FR" sz="4000" b="1" dirty="0">
                <a:solidFill>
                  <a:srgbClr val="FF0000"/>
                </a:solidFill>
              </a:rPr>
              <a:t> </a:t>
            </a:r>
            <a:r>
              <a:rPr lang="fr-FR" sz="4000" b="1" dirty="0"/>
              <a:t>×</a:t>
            </a:r>
            <a:r>
              <a:rPr lang="fr-FR" sz="4000" b="1" dirty="0">
                <a:solidFill>
                  <a:srgbClr val="FF0000"/>
                </a:solidFill>
              </a:rPr>
              <a:t> </a:t>
            </a:r>
            <a:r>
              <a:rPr lang="fr-FR" sz="4000" b="1" dirty="0">
                <a:solidFill>
                  <a:srgbClr val="01791E"/>
                </a:solidFill>
              </a:rPr>
              <a:t>1 = a</a:t>
            </a:r>
          </a:p>
          <a:p>
            <a:pPr marL="0" indent="0">
              <a:buNone/>
            </a:pPr>
            <a:endParaRPr lang="fr-FR" sz="4000" b="1" dirty="0">
              <a:solidFill>
                <a:srgbClr val="01791E"/>
              </a:solidFill>
            </a:endParaRPr>
          </a:p>
          <a:p>
            <a:pPr marL="0" indent="0">
              <a:buNone/>
            </a:pPr>
            <a:r>
              <a:rPr lang="fr-FR" sz="4000" b="1" dirty="0"/>
              <a:t>a + </a:t>
            </a:r>
            <a:r>
              <a:rPr lang="fr-FR" sz="4000" b="1" dirty="0"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(− a)</a:t>
            </a:r>
            <a:r>
              <a:rPr lang="fr-FR" sz="4000" b="1" dirty="0"/>
              <a:t>  =  a + </a:t>
            </a:r>
            <a:r>
              <a:rPr lang="fr-FR" sz="4000" b="1" u="sng" dirty="0"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(− a)</a:t>
            </a:r>
            <a:r>
              <a:rPr lang="fr-FR" sz="4000" b="1" dirty="0"/>
              <a:t> + </a:t>
            </a:r>
            <a:r>
              <a:rPr lang="fr-FR" sz="4000" b="1" dirty="0">
                <a:solidFill>
                  <a:schemeClr val="accent2">
                    <a:lumMod val="50000"/>
                  </a:schemeClr>
                </a:solidFill>
              </a:rPr>
              <a:t>(a</a:t>
            </a:r>
            <a:r>
              <a:rPr lang="fr-FR" sz="4000" b="1" dirty="0">
                <a:solidFill>
                  <a:srgbClr val="FF0000"/>
                </a:solidFill>
              </a:rPr>
              <a:t> </a:t>
            </a:r>
            <a:r>
              <a:rPr lang="fr-FR" sz="4000" b="1" dirty="0"/>
              <a:t>× 0)</a:t>
            </a:r>
          </a:p>
          <a:p>
            <a:pPr marL="0" indent="0">
              <a:buNone/>
            </a:pPr>
            <a:r>
              <a:rPr lang="fr-FR" sz="4000" b="1" dirty="0"/>
              <a:t>    0    </a:t>
            </a:r>
            <a:r>
              <a:rPr lang="fr-FR" sz="4000" b="1" dirty="0">
                <a:solidFill>
                  <a:schemeClr val="accent6">
                    <a:lumMod val="50000"/>
                  </a:schemeClr>
                </a:solidFill>
              </a:rPr>
              <a:t>     </a:t>
            </a:r>
            <a:r>
              <a:rPr lang="fr-FR" sz="4000" b="1" dirty="0"/>
              <a:t>=</a:t>
            </a:r>
            <a:r>
              <a:rPr lang="fr-FR" sz="4000" b="1" dirty="0">
                <a:solidFill>
                  <a:schemeClr val="accent6">
                    <a:lumMod val="50000"/>
                  </a:schemeClr>
                </a:solidFill>
              </a:rPr>
              <a:t>     </a:t>
            </a:r>
            <a:r>
              <a:rPr lang="fr-FR" sz="4000" b="1" dirty="0"/>
              <a:t>0   + </a:t>
            </a:r>
            <a:r>
              <a:rPr lang="fr-FR" sz="4000" b="1" dirty="0">
                <a:solidFill>
                  <a:schemeClr val="accent2">
                    <a:lumMod val="50000"/>
                  </a:schemeClr>
                </a:solidFill>
              </a:rPr>
              <a:t>(a</a:t>
            </a:r>
            <a:r>
              <a:rPr lang="fr-FR" sz="4000" b="1" dirty="0">
                <a:solidFill>
                  <a:srgbClr val="FF0000"/>
                </a:solidFill>
              </a:rPr>
              <a:t> </a:t>
            </a:r>
            <a:r>
              <a:rPr lang="fr-FR" sz="4000" b="1" dirty="0"/>
              <a:t>× 0)</a:t>
            </a:r>
          </a:p>
          <a:p>
            <a:pPr marL="0" indent="0">
              <a:buNone/>
            </a:pPr>
            <a:r>
              <a:rPr lang="fr-FR" sz="4000" b="1" dirty="0">
                <a:solidFill>
                  <a:srgbClr val="00B0F0"/>
                </a:solidFill>
              </a:rPr>
              <a:t>        0     = (a × 0) </a:t>
            </a:r>
            <a:endParaRPr lang="fr-FR" sz="4000" dirty="0">
              <a:solidFill>
                <a:srgbClr val="00B0F0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10807" y="27343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fr-FR" sz="5400" b="1" dirty="0"/>
              <a:t>Pourquoi      a × 0 = 0     ? 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219492" y="3864054"/>
            <a:ext cx="52329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>
                <a:solidFill>
                  <a:schemeClr val="accent2">
                    <a:lumMod val="50000"/>
                  </a:schemeClr>
                </a:solidFill>
              </a:rPr>
              <a:t>a              =</a:t>
            </a:r>
            <a:endParaRPr lang="fr-FR" sz="4000" dirty="0"/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8152727"/>
              </p:ext>
            </p:extLst>
          </p:nvPr>
        </p:nvGraphicFramePr>
        <p:xfrm>
          <a:off x="6621413" y="2015116"/>
          <a:ext cx="5187780" cy="35870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3890">
                  <a:extLst>
                    <a:ext uri="{9D8B030D-6E8A-4147-A177-3AD203B41FA5}">
                      <a16:colId xmlns:a16="http://schemas.microsoft.com/office/drawing/2014/main" val="2755753171"/>
                    </a:ext>
                  </a:extLst>
                </a:gridCol>
                <a:gridCol w="2593890">
                  <a:extLst>
                    <a:ext uri="{9D8B030D-6E8A-4147-A177-3AD203B41FA5}">
                      <a16:colId xmlns:a16="http://schemas.microsoft.com/office/drawing/2014/main" val="1100324145"/>
                    </a:ext>
                  </a:extLst>
                </a:gridCol>
              </a:tblGrid>
              <a:tr h="419412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addition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multiplication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2549886"/>
                  </a:ext>
                </a:extLst>
              </a:tr>
              <a:tr h="480212"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fr-FR" b="1" baseline="0" dirty="0">
                          <a:solidFill>
                            <a:schemeClr val="tx1"/>
                          </a:solidFill>
                        </a:rPr>
                        <a:t> + b = b + a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a × b = b × 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9894386"/>
                  </a:ext>
                </a:extLst>
              </a:tr>
              <a:tr h="425885"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fr-FR" b="1" dirty="0" err="1">
                          <a:solidFill>
                            <a:schemeClr val="tx1"/>
                          </a:solidFill>
                        </a:rPr>
                        <a:t>a+b</a:t>
                      </a:r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fr-FR" b="1" baseline="0" dirty="0">
                          <a:solidFill>
                            <a:schemeClr val="tx1"/>
                          </a:solidFill>
                        </a:rPr>
                        <a:t> + c = a + (</a:t>
                      </a:r>
                      <a:r>
                        <a:rPr lang="fr-FR" b="1" baseline="0" dirty="0" err="1">
                          <a:solidFill>
                            <a:schemeClr val="tx1"/>
                          </a:solidFill>
                        </a:rPr>
                        <a:t>b+c</a:t>
                      </a:r>
                      <a:r>
                        <a:rPr lang="fr-FR" b="1" baseline="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fr-FR" b="1" dirty="0" err="1">
                          <a:solidFill>
                            <a:schemeClr val="tx1"/>
                          </a:solidFill>
                        </a:rPr>
                        <a:t>a×b</a:t>
                      </a:r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fr-FR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×</a:t>
                      </a:r>
                      <a:r>
                        <a:rPr lang="fr-FR" b="1" baseline="0" dirty="0">
                          <a:solidFill>
                            <a:schemeClr val="tx1"/>
                          </a:solidFill>
                        </a:rPr>
                        <a:t> c = a </a:t>
                      </a:r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×</a:t>
                      </a:r>
                      <a:r>
                        <a:rPr lang="fr-FR" b="1" baseline="0" dirty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fr-FR" b="1" baseline="0" dirty="0" err="1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fr-FR" b="1" dirty="0" err="1">
                          <a:solidFill>
                            <a:schemeClr val="tx1"/>
                          </a:solidFill>
                        </a:rPr>
                        <a:t>×</a:t>
                      </a:r>
                      <a:r>
                        <a:rPr lang="fr-FR" b="1" baseline="0" dirty="0" err="1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fr-FR" b="1" baseline="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6107228"/>
                  </a:ext>
                </a:extLst>
              </a:tr>
              <a:tr h="617674">
                <a:tc gridSpan="2"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1430393"/>
                  </a:ext>
                </a:extLst>
              </a:tr>
              <a:tr h="617674"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4888436"/>
                  </a:ext>
                </a:extLst>
              </a:tr>
              <a:tr h="393036"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501165"/>
                  </a:ext>
                </a:extLst>
              </a:tr>
              <a:tr h="633144"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5408130"/>
                  </a:ext>
                </a:extLst>
              </a:tr>
            </a:tbl>
          </a:graphicData>
        </a:graphic>
      </p:graphicFrame>
      <p:sp>
        <p:nvSpPr>
          <p:cNvPr id="12" name="ZoneTexte 11"/>
          <p:cNvSpPr txBox="1"/>
          <p:nvPr/>
        </p:nvSpPr>
        <p:spPr>
          <a:xfrm>
            <a:off x="9619989" y="4067073"/>
            <a:ext cx="15022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a </a:t>
            </a:r>
            <a:r>
              <a:rPr lang="fr-FR" b="1" dirty="0"/>
              <a:t>× </a:t>
            </a:r>
            <a:r>
              <a:rPr lang="fr-FR" b="1" dirty="0">
                <a:solidFill>
                  <a:schemeClr val="tx1"/>
                </a:solidFill>
              </a:rPr>
              <a:t>1 = a</a:t>
            </a: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7386030" y="3484188"/>
            <a:ext cx="3156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a </a:t>
            </a:r>
            <a:r>
              <a:rPr lang="fr-FR" b="1" dirty="0"/>
              <a:t>× </a:t>
            </a:r>
            <a:r>
              <a:rPr lang="fr-FR" b="1" dirty="0">
                <a:solidFill>
                  <a:schemeClr val="tx1"/>
                </a:solidFill>
              </a:rPr>
              <a:t>(</a:t>
            </a:r>
            <a:r>
              <a:rPr lang="fr-FR" b="1" dirty="0" err="1">
                <a:solidFill>
                  <a:schemeClr val="tx1"/>
                </a:solidFill>
              </a:rPr>
              <a:t>b+c</a:t>
            </a:r>
            <a:r>
              <a:rPr lang="fr-FR" b="1" dirty="0">
                <a:solidFill>
                  <a:schemeClr val="tx1"/>
                </a:solidFill>
              </a:rPr>
              <a:t>) = (</a:t>
            </a:r>
            <a:r>
              <a:rPr lang="fr-FR" b="1" dirty="0"/>
              <a:t>a × b) </a:t>
            </a:r>
            <a:r>
              <a:rPr lang="fr-FR" b="1" dirty="0">
                <a:solidFill>
                  <a:schemeClr val="tx1"/>
                </a:solidFill>
              </a:rPr>
              <a:t>+ (</a:t>
            </a:r>
            <a:r>
              <a:rPr lang="fr-FR" b="1" dirty="0"/>
              <a:t>a × c)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7296893" y="4067073"/>
            <a:ext cx="1300869" cy="369332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     a + 0 = a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750098" y="5048762"/>
            <a:ext cx="24652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fr-FR" b="1" dirty="0"/>
              <a:t>a = b  →   a + c = b + c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6750098" y="4586796"/>
            <a:ext cx="24652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 a + x = 0  ↔  x = − a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2567021" y="3840664"/>
            <a:ext cx="3463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>
                <a:solidFill>
                  <a:schemeClr val="accent2">
                    <a:lumMod val="50000"/>
                  </a:schemeClr>
                </a:solidFill>
              </a:rPr>
              <a:t> a          + (a</a:t>
            </a:r>
            <a:r>
              <a:rPr lang="fr-FR" sz="4000" b="1" dirty="0">
                <a:solidFill>
                  <a:srgbClr val="FF0000"/>
                </a:solidFill>
              </a:rPr>
              <a:t> </a:t>
            </a:r>
            <a:r>
              <a:rPr lang="fr-FR" sz="4000" b="1" dirty="0"/>
              <a:t>× 0)</a:t>
            </a:r>
            <a:endParaRPr lang="fr-FR" sz="4000" dirty="0"/>
          </a:p>
        </p:txBody>
      </p:sp>
      <p:sp>
        <p:nvSpPr>
          <p:cNvPr id="9" name="ZoneTexte 8"/>
          <p:cNvSpPr txBox="1"/>
          <p:nvPr/>
        </p:nvSpPr>
        <p:spPr>
          <a:xfrm>
            <a:off x="9285120" y="4548550"/>
            <a:ext cx="2258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fr-FR" b="1" dirty="0"/>
              <a:t>a × u = 1   ↔   u = 1/a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9365846" y="5067967"/>
            <a:ext cx="2209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a = b  →   a × c = b × c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2567020" y="1858903"/>
            <a:ext cx="3463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>
                <a:solidFill>
                  <a:srgbClr val="FF0000"/>
                </a:solidFill>
              </a:rPr>
              <a:t>(a × 1) + (a × 0)</a:t>
            </a:r>
            <a:endParaRPr lang="fr-FR" sz="4000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7F83BBE7-FD1D-49C3-9937-BD7B449C94A0}"/>
              </a:ext>
            </a:extLst>
          </p:cNvPr>
          <p:cNvSpPr txBox="1"/>
          <p:nvPr/>
        </p:nvSpPr>
        <p:spPr>
          <a:xfrm>
            <a:off x="9301951" y="6069496"/>
            <a:ext cx="12326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>
                <a:hlinkClick r:id="rId4" action="ppaction://hlinksldjump"/>
              </a:rPr>
              <a:t>retour</a:t>
            </a:r>
            <a:endParaRPr lang="fr-FR" sz="3200" dirty="0"/>
          </a:p>
        </p:txBody>
      </p:sp>
      <p:sp>
        <p:nvSpPr>
          <p:cNvPr id="14" name="Espace réservé du pied de page 13">
            <a:extLst>
              <a:ext uri="{FF2B5EF4-FFF2-40B4-BE49-F238E27FC236}">
                <a16:creationId xmlns:a16="http://schemas.microsoft.com/office/drawing/2014/main" id="{8136F727-C2AA-40E5-85FD-8311A2841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(c) 2020 - KANGOUROU/</a:t>
            </a:r>
            <a:r>
              <a:rPr lang="fr-FR" dirty="0" err="1"/>
              <a:t>Deledicq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12031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1E13D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6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>
          <a:xfrm>
            <a:off x="252248" y="1581463"/>
            <a:ext cx="6199670" cy="516731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fr-FR" sz="5400" b="1" dirty="0"/>
              <a:t> </a:t>
            </a:r>
          </a:p>
          <a:p>
            <a:pPr marL="0" indent="0">
              <a:buNone/>
            </a:pPr>
            <a:r>
              <a:rPr lang="fr-FR" sz="5400" b="1" dirty="0"/>
              <a:t>−(− a ) </a:t>
            </a:r>
            <a:r>
              <a:rPr lang="fr-FR" sz="4000" b="1" dirty="0"/>
              <a:t>, c’est l’opposé de  </a:t>
            </a:r>
            <a:r>
              <a:rPr lang="fr-FR" sz="5400" b="1" dirty="0"/>
              <a:t>(− a)</a:t>
            </a:r>
          </a:p>
          <a:p>
            <a:pPr marL="0" indent="0">
              <a:buNone/>
            </a:pPr>
            <a:endParaRPr lang="fr-FR" sz="3600" b="1" dirty="0"/>
          </a:p>
          <a:p>
            <a:pPr marL="0" indent="0">
              <a:buNone/>
            </a:pPr>
            <a:r>
              <a:rPr lang="fr-FR" sz="4000" b="1" dirty="0">
                <a:solidFill>
                  <a:srgbClr val="FF0000"/>
                </a:solidFill>
              </a:rPr>
              <a:t>c’est-à-dire le nombre ? tel que  </a:t>
            </a:r>
          </a:p>
          <a:p>
            <a:pPr marL="0" indent="0">
              <a:buNone/>
            </a:pPr>
            <a:r>
              <a:rPr lang="fr-FR" sz="3000" b="1" dirty="0">
                <a:solidFill>
                  <a:srgbClr val="FF0000"/>
                </a:solidFill>
              </a:rPr>
              <a:t>                                            </a:t>
            </a:r>
            <a:r>
              <a:rPr lang="fr-FR" sz="5800" b="1" dirty="0">
                <a:solidFill>
                  <a:srgbClr val="FF0000"/>
                </a:solidFill>
              </a:rPr>
              <a:t>(</a:t>
            </a:r>
            <a:r>
              <a:rPr lang="fr-FR" sz="6000" b="1" dirty="0">
                <a:solidFill>
                  <a:schemeClr val="accent2"/>
                </a:solidFill>
              </a:rPr>
              <a:t>− </a:t>
            </a:r>
            <a:r>
              <a:rPr lang="fr-FR" sz="5800" b="1" dirty="0">
                <a:solidFill>
                  <a:srgbClr val="FF0000"/>
                </a:solidFill>
              </a:rPr>
              <a:t>a) + ? = 0</a:t>
            </a:r>
          </a:p>
          <a:p>
            <a:pPr marL="0" indent="0">
              <a:buNone/>
            </a:pPr>
            <a:r>
              <a:rPr lang="fr-FR" sz="3300" b="1" dirty="0"/>
              <a:t>                                                </a:t>
            </a:r>
            <a:r>
              <a:rPr lang="fr-FR" sz="4000" b="1" dirty="0">
                <a:solidFill>
                  <a:srgbClr val="00B050"/>
                </a:solidFill>
              </a:rPr>
              <a:t>C’est  donc a</a:t>
            </a:r>
          </a:p>
          <a:p>
            <a:pPr marL="0" indent="0">
              <a:buNone/>
            </a:pPr>
            <a:endParaRPr lang="fr-FR" sz="54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fr-FR" sz="5400" b="1" dirty="0"/>
              <a:t>−(− a ) = a</a:t>
            </a:r>
          </a:p>
          <a:p>
            <a:pPr marL="0" indent="0">
              <a:buNone/>
            </a:pPr>
            <a:endParaRPr lang="fr-FR" sz="5400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fr-FR" sz="5400" b="1" dirty="0"/>
              <a:t>    </a:t>
            </a:r>
            <a:endParaRPr lang="fr-FR" sz="3200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5400" b="1" dirty="0"/>
              <a:t>Pourquoi   − (−</a:t>
            </a:r>
            <a:r>
              <a:rPr lang="fr-FR" sz="5400" b="1" dirty="0">
                <a:solidFill>
                  <a:schemeClr val="accent2"/>
                </a:solidFill>
              </a:rPr>
              <a:t> </a:t>
            </a:r>
            <a:r>
              <a:rPr lang="fr-FR" sz="5400" b="1" dirty="0"/>
              <a:t>a ) = a ? </a:t>
            </a:r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182836"/>
              </p:ext>
            </p:extLst>
          </p:nvPr>
        </p:nvGraphicFramePr>
        <p:xfrm>
          <a:off x="6573940" y="2018940"/>
          <a:ext cx="5187780" cy="35870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3890">
                  <a:extLst>
                    <a:ext uri="{9D8B030D-6E8A-4147-A177-3AD203B41FA5}">
                      <a16:colId xmlns:a16="http://schemas.microsoft.com/office/drawing/2014/main" val="2755753171"/>
                    </a:ext>
                  </a:extLst>
                </a:gridCol>
                <a:gridCol w="2593890">
                  <a:extLst>
                    <a:ext uri="{9D8B030D-6E8A-4147-A177-3AD203B41FA5}">
                      <a16:colId xmlns:a16="http://schemas.microsoft.com/office/drawing/2014/main" val="1100324145"/>
                    </a:ext>
                  </a:extLst>
                </a:gridCol>
              </a:tblGrid>
              <a:tr h="419412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addition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multiplication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2549886"/>
                  </a:ext>
                </a:extLst>
              </a:tr>
              <a:tr h="480212"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fr-FR" b="1" baseline="0" dirty="0">
                          <a:solidFill>
                            <a:schemeClr val="tx1"/>
                          </a:solidFill>
                        </a:rPr>
                        <a:t> + b = b + a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a × b = b × 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9894386"/>
                  </a:ext>
                </a:extLst>
              </a:tr>
              <a:tr h="425885"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fr-FR" b="1" dirty="0" err="1">
                          <a:solidFill>
                            <a:schemeClr val="tx1"/>
                          </a:solidFill>
                        </a:rPr>
                        <a:t>a+b</a:t>
                      </a:r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fr-FR" b="1" baseline="0" dirty="0">
                          <a:solidFill>
                            <a:schemeClr val="tx1"/>
                          </a:solidFill>
                        </a:rPr>
                        <a:t> + c = a + (</a:t>
                      </a:r>
                      <a:r>
                        <a:rPr lang="fr-FR" b="1" baseline="0" dirty="0" err="1">
                          <a:solidFill>
                            <a:schemeClr val="tx1"/>
                          </a:solidFill>
                        </a:rPr>
                        <a:t>b+c</a:t>
                      </a:r>
                      <a:r>
                        <a:rPr lang="fr-FR" b="1" baseline="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fr-FR" b="1" dirty="0" err="1">
                          <a:solidFill>
                            <a:schemeClr val="tx1"/>
                          </a:solidFill>
                        </a:rPr>
                        <a:t>a×b</a:t>
                      </a:r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fr-FR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×</a:t>
                      </a:r>
                      <a:r>
                        <a:rPr lang="fr-FR" b="1" baseline="0" dirty="0">
                          <a:solidFill>
                            <a:schemeClr val="tx1"/>
                          </a:solidFill>
                        </a:rPr>
                        <a:t> c = a </a:t>
                      </a:r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×</a:t>
                      </a:r>
                      <a:r>
                        <a:rPr lang="fr-FR" b="1" baseline="0" dirty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fr-FR" b="1" baseline="0" dirty="0" err="1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fr-FR" b="1" dirty="0" err="1">
                          <a:solidFill>
                            <a:schemeClr val="tx1"/>
                          </a:solidFill>
                        </a:rPr>
                        <a:t>×</a:t>
                      </a:r>
                      <a:r>
                        <a:rPr lang="fr-FR" b="1" baseline="0" dirty="0" err="1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fr-FR" b="1" baseline="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6107228"/>
                  </a:ext>
                </a:extLst>
              </a:tr>
              <a:tr h="617674">
                <a:tc gridSpan="2"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1430393"/>
                  </a:ext>
                </a:extLst>
              </a:tr>
              <a:tr h="617674"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4888436"/>
                  </a:ext>
                </a:extLst>
              </a:tr>
              <a:tr h="393036"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501165"/>
                  </a:ext>
                </a:extLst>
              </a:tr>
              <a:tr h="633144"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5408130"/>
                  </a:ext>
                </a:extLst>
              </a:tr>
            </a:tbl>
          </a:graphicData>
        </a:graphic>
      </p:graphicFrame>
      <p:sp>
        <p:nvSpPr>
          <p:cNvPr id="12" name="ZoneTexte 11"/>
          <p:cNvSpPr txBox="1"/>
          <p:nvPr/>
        </p:nvSpPr>
        <p:spPr>
          <a:xfrm>
            <a:off x="9619989" y="4067073"/>
            <a:ext cx="15022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a </a:t>
            </a:r>
            <a:r>
              <a:rPr lang="fr-FR" b="1" dirty="0"/>
              <a:t>×</a:t>
            </a:r>
            <a:r>
              <a:rPr lang="fr-FR" b="1" dirty="0">
                <a:solidFill>
                  <a:schemeClr val="tx1"/>
                </a:solidFill>
              </a:rPr>
              <a:t> 1 = a</a:t>
            </a: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7436746" y="3414544"/>
            <a:ext cx="3156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  a </a:t>
            </a:r>
            <a:r>
              <a:rPr lang="fr-FR" b="1" dirty="0"/>
              <a:t>× </a:t>
            </a:r>
            <a:r>
              <a:rPr lang="fr-FR" b="1" dirty="0">
                <a:solidFill>
                  <a:schemeClr val="tx1"/>
                </a:solidFill>
              </a:rPr>
              <a:t>(</a:t>
            </a:r>
            <a:r>
              <a:rPr lang="fr-FR" b="1" dirty="0" err="1">
                <a:solidFill>
                  <a:schemeClr val="tx1"/>
                </a:solidFill>
              </a:rPr>
              <a:t>b+c</a:t>
            </a:r>
            <a:r>
              <a:rPr lang="fr-FR" b="1" dirty="0">
                <a:solidFill>
                  <a:schemeClr val="tx1"/>
                </a:solidFill>
              </a:rPr>
              <a:t>) = a</a:t>
            </a:r>
            <a:r>
              <a:rPr lang="fr-FR" b="1" dirty="0"/>
              <a:t> × </a:t>
            </a:r>
            <a:r>
              <a:rPr lang="fr-FR" b="1" dirty="0">
                <a:solidFill>
                  <a:schemeClr val="tx1"/>
                </a:solidFill>
              </a:rPr>
              <a:t>b + a</a:t>
            </a:r>
            <a:r>
              <a:rPr lang="fr-FR" b="1" dirty="0"/>
              <a:t> × </a:t>
            </a:r>
            <a:r>
              <a:rPr lang="fr-FR" b="1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7296893" y="4067073"/>
            <a:ext cx="13008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     a + 0 = a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750098" y="5058140"/>
            <a:ext cx="26634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fr-FR" b="1" dirty="0"/>
              <a:t>a = b  →   a + c = b + c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6750098" y="4586796"/>
            <a:ext cx="24652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 a + x = 0  ↔  x = − a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9285120" y="4548550"/>
            <a:ext cx="2258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fr-FR" b="1" dirty="0"/>
              <a:t>a ×</a:t>
            </a:r>
            <a:r>
              <a:rPr lang="fr-FR" sz="1400" b="1" dirty="0"/>
              <a:t> </a:t>
            </a:r>
            <a:r>
              <a:rPr lang="fr-FR" b="1" dirty="0"/>
              <a:t>u = 1   ↔   u = 1/a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9488675" y="5071791"/>
            <a:ext cx="2209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a = b  →   a × c = b × c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D9B405-626A-4476-B308-08BD103DDE73}"/>
              </a:ext>
            </a:extLst>
          </p:cNvPr>
          <p:cNvSpPr/>
          <p:nvPr/>
        </p:nvSpPr>
        <p:spPr>
          <a:xfrm>
            <a:off x="9215303" y="5959711"/>
            <a:ext cx="159847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>
                <a:hlinkClick r:id="rId3" action="ppaction://hlinksldjump"/>
              </a:rPr>
              <a:t>retour</a:t>
            </a:r>
            <a:endParaRPr lang="fr-FR" sz="3200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8EE127D-0473-4B4D-BB84-206A8065A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(c) 2020 - KANGOUROU/Deledicq</a:t>
            </a:r>
          </a:p>
        </p:txBody>
      </p:sp>
    </p:spTree>
    <p:extLst>
      <p:ext uri="{BB962C8B-B14F-4D97-AF65-F5344CB8AC3E}">
        <p14:creationId xmlns:p14="http://schemas.microsoft.com/office/powerpoint/2010/main" val="3158812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1E13D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1" name="Espace réservé du contenu 10"/>
              <p:cNvSpPr>
                <a:spLocks noGrp="1"/>
              </p:cNvSpPr>
              <p:nvPr>
                <p:ph idx="1"/>
              </p:nvPr>
            </p:nvSpPr>
            <p:spPr>
              <a:xfrm>
                <a:off x="252248" y="1581463"/>
                <a:ext cx="6199670" cy="5167311"/>
              </a:xfrm>
            </p:spPr>
            <p:txBody>
              <a:bodyPr>
                <a:normAutofit fontScale="62500" lnSpcReduction="20000"/>
              </a:bodyPr>
              <a:lstStyle/>
              <a:p>
                <a:pPr marL="0" indent="0">
                  <a:buNone/>
                </a:pPr>
                <a:r>
                  <a:rPr lang="fr-FR" sz="5400" b="1" dirty="0"/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fr-FR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5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f>
                          <m:fPr>
                            <m:ctrlPr>
                              <a:rPr lang="fr-FR" sz="5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fr-FR" sz="5400" i="1">
                                <a:latin typeface="Cambria Math" panose="02040503050406030204" pitchFamily="18" charset="0"/>
                              </a:rPr>
                              <m:t>1 </m:t>
                            </m:r>
                          </m:num>
                          <m:den>
                            <m:r>
                              <a:rPr lang="fr-FR" sz="54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den>
                        </m:f>
                      </m:den>
                    </m:f>
                  </m:oMath>
                </a14:m>
                <a:r>
                  <a:rPr lang="fr-FR" b="1" dirty="0"/>
                  <a:t>  </a:t>
                </a:r>
                <a:r>
                  <a:rPr lang="fr-FR" sz="4500" b="1" dirty="0"/>
                  <a:t>c’est l’inverse de</a:t>
                </a:r>
                <a14:m>
                  <m:oMath xmlns:m="http://schemas.openxmlformats.org/officeDocument/2006/math">
                    <m:r>
                      <a:rPr lang="fr-FR" sz="4500" b="1" i="0" smtClean="0">
                        <a:latin typeface="Cambria Math" panose="02040503050406030204" pitchFamily="18" charset="0"/>
                      </a:rPr>
                      <m:t>  </m:t>
                    </m:r>
                    <m:f>
                      <m:fPr>
                        <m:ctrlPr>
                          <a:rPr lang="fr-FR" sz="45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4500" i="1">
                            <a:latin typeface="Cambria Math" panose="02040503050406030204" pitchFamily="18" charset="0"/>
                          </a:rPr>
                          <m:t>1 </m:t>
                        </m:r>
                      </m:num>
                      <m:den>
                        <m:r>
                          <a:rPr lang="fr-FR" sz="4500" i="1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endParaRPr lang="fr-FR" sz="4500" b="1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fr-FR" sz="3000" b="1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fr-FR" sz="4500" b="1" dirty="0">
                    <a:solidFill>
                      <a:srgbClr val="FF0000"/>
                    </a:solidFill>
                  </a:rPr>
                  <a:t>c’est-à-dire le nombre ? tel que  </a:t>
                </a:r>
              </a:p>
              <a:p>
                <a:pPr marL="0" indent="0">
                  <a:buNone/>
                </a:pPr>
                <a:r>
                  <a:rPr lang="fr-FR" sz="3000" b="1" dirty="0">
                    <a:solidFill>
                      <a:srgbClr val="FF0000"/>
                    </a:solidFill>
                  </a:rPr>
                  <a:t>                       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58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58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fr-FR" sz="58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den>
                    </m:f>
                    <m:r>
                      <a:rPr lang="fr-FR" sz="58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58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 ?</m:t>
                    </m:r>
                    <m:r>
                      <a:rPr lang="fr-FR" sz="58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sz="58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endParaRPr lang="fr-FR" sz="5800" b="1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fr-FR" sz="5800" b="1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fr-FR" sz="3300" b="1" dirty="0"/>
                  <a:t>                                          </a:t>
                </a:r>
                <a:r>
                  <a:rPr lang="fr-FR" sz="4500" b="1" dirty="0">
                    <a:solidFill>
                      <a:srgbClr val="0070C0"/>
                    </a:solidFill>
                  </a:rPr>
                  <a:t>C’est donc a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fr-FR" sz="5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5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f>
                          <m:fPr>
                            <m:ctrlPr>
                              <a:rPr lang="fr-FR" sz="54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fr-FR" sz="54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fr-FR" sz="54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</m:num>
                          <m:den>
                            <m:r>
                              <a:rPr lang="fr-FR" sz="54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𝒂</m:t>
                            </m:r>
                          </m:den>
                        </m:f>
                      </m:den>
                    </m:f>
                    <m:r>
                      <a:rPr lang="fr-FR" sz="54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sz="54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fr-FR" sz="5400" b="1" dirty="0">
                    <a:solidFill>
                      <a:srgbClr val="0070C0"/>
                    </a:solidFill>
                  </a:rPr>
                  <a:t> </a:t>
                </a:r>
              </a:p>
              <a:p>
                <a:pPr marL="0" indent="0">
                  <a:buNone/>
                </a:pPr>
                <a:r>
                  <a:rPr lang="fr-FR" sz="5400" b="1" dirty="0"/>
                  <a:t>    </a:t>
                </a:r>
                <a:endParaRPr lang="fr-FR" sz="3200" dirty="0"/>
              </a:p>
            </p:txBody>
          </p:sp>
        </mc:Choice>
        <mc:Fallback xmlns="">
          <p:sp>
            <p:nvSpPr>
              <p:cNvPr id="11" name="Espace réservé du contenu 10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2248" y="1581463"/>
                <a:ext cx="6199670" cy="5167311"/>
              </a:xfrm>
              <a:blipFill>
                <a:blip r:embed="rId3"/>
                <a:stretch>
                  <a:fillRect l="-19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re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 fontScale="90000"/>
              </a:bodyPr>
              <a:lstStyle/>
              <a:p>
                <a:pPr algn="ctr"/>
                <a:r>
                  <a:rPr lang="fr-FR" sz="6000" b="1" dirty="0"/>
                  <a:t>Pourquoi </a:t>
                </a:r>
                <a:r>
                  <a:rPr lang="fr-FR" sz="5400" b="1" dirty="0"/>
                  <a:t>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5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f>
                          <m:fPr>
                            <m:ctrlPr>
                              <a:rPr lang="fr-FR" sz="5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fr-FR" sz="5400" i="1">
                                <a:latin typeface="Cambria Math" panose="02040503050406030204" pitchFamily="18" charset="0"/>
                              </a:rPr>
                              <m:t>1 </m:t>
                            </m:r>
                          </m:num>
                          <m:den>
                            <m:r>
                              <a:rPr lang="fr-FR" sz="54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den>
                        </m:f>
                      </m:den>
                    </m:f>
                    <m:r>
                      <a:rPr lang="fr-FR" sz="5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sz="54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fr-FR" sz="5400" dirty="0"/>
                  <a:t> </a:t>
                </a:r>
                <a:r>
                  <a:rPr lang="fr-FR" sz="5400" b="1" dirty="0"/>
                  <a:t>? </a:t>
                </a:r>
              </a:p>
            </p:txBody>
          </p:sp>
        </mc:Choice>
        <mc:Fallback xmlns="">
          <p:sp>
            <p:nvSpPr>
              <p:cNvPr id="2" name="Titr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4"/>
                <a:stretch>
                  <a:fillRect t="-1336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919797"/>
              </p:ext>
            </p:extLst>
          </p:nvPr>
        </p:nvGraphicFramePr>
        <p:xfrm>
          <a:off x="6573940" y="2018940"/>
          <a:ext cx="5187780" cy="35870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3890">
                  <a:extLst>
                    <a:ext uri="{9D8B030D-6E8A-4147-A177-3AD203B41FA5}">
                      <a16:colId xmlns:a16="http://schemas.microsoft.com/office/drawing/2014/main" val="2755753171"/>
                    </a:ext>
                  </a:extLst>
                </a:gridCol>
                <a:gridCol w="2593890">
                  <a:extLst>
                    <a:ext uri="{9D8B030D-6E8A-4147-A177-3AD203B41FA5}">
                      <a16:colId xmlns:a16="http://schemas.microsoft.com/office/drawing/2014/main" val="1100324145"/>
                    </a:ext>
                  </a:extLst>
                </a:gridCol>
              </a:tblGrid>
              <a:tr h="419412">
                <a:tc>
                  <a:txBody>
                    <a:bodyPr/>
                    <a:lstStyle/>
                    <a:p>
                      <a:pPr algn="ctr"/>
                      <a:r>
                        <a:rPr lang="fr-FR">
                          <a:solidFill>
                            <a:schemeClr val="tx1"/>
                          </a:solidFill>
                        </a:rPr>
                        <a:t>addition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multiplication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2549886"/>
                  </a:ext>
                </a:extLst>
              </a:tr>
              <a:tr h="480212">
                <a:tc>
                  <a:txBody>
                    <a:bodyPr/>
                    <a:lstStyle/>
                    <a:p>
                      <a:pPr algn="ctr"/>
                      <a:r>
                        <a:rPr lang="fr-FR" b="1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fr-FR" b="1" baseline="0">
                          <a:solidFill>
                            <a:schemeClr val="tx1"/>
                          </a:solidFill>
                        </a:rPr>
                        <a:t> + b = b + a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a × b = b × 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9894386"/>
                  </a:ext>
                </a:extLst>
              </a:tr>
              <a:tr h="425885">
                <a:tc>
                  <a:txBody>
                    <a:bodyPr/>
                    <a:lstStyle/>
                    <a:p>
                      <a:pPr algn="ctr"/>
                      <a:r>
                        <a:rPr lang="fr-FR" b="1">
                          <a:solidFill>
                            <a:schemeClr val="tx1"/>
                          </a:solidFill>
                        </a:rPr>
                        <a:t>(a+b)</a:t>
                      </a:r>
                      <a:r>
                        <a:rPr lang="fr-FR" b="1" baseline="0">
                          <a:solidFill>
                            <a:schemeClr val="tx1"/>
                          </a:solidFill>
                        </a:rPr>
                        <a:t> + c = a + (b+c)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fr-FR" b="1" dirty="0" err="1">
                          <a:solidFill>
                            <a:schemeClr val="tx1"/>
                          </a:solidFill>
                        </a:rPr>
                        <a:t>a×b</a:t>
                      </a:r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fr-FR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×</a:t>
                      </a:r>
                      <a:r>
                        <a:rPr lang="fr-FR" b="1" baseline="0" dirty="0">
                          <a:solidFill>
                            <a:schemeClr val="tx1"/>
                          </a:solidFill>
                        </a:rPr>
                        <a:t> c = a </a:t>
                      </a:r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×</a:t>
                      </a:r>
                      <a:r>
                        <a:rPr lang="fr-FR" b="1" baseline="0" dirty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fr-FR" b="1" baseline="0" dirty="0" err="1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fr-FR" b="1" dirty="0" err="1">
                          <a:solidFill>
                            <a:schemeClr val="tx1"/>
                          </a:solidFill>
                        </a:rPr>
                        <a:t>×</a:t>
                      </a:r>
                      <a:r>
                        <a:rPr lang="fr-FR" b="1" baseline="0" dirty="0" err="1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fr-FR" b="1" baseline="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6107228"/>
                  </a:ext>
                </a:extLst>
              </a:tr>
              <a:tr h="617674">
                <a:tc gridSpan="2"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1430393"/>
                  </a:ext>
                </a:extLst>
              </a:tr>
              <a:tr h="617674"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4888436"/>
                  </a:ext>
                </a:extLst>
              </a:tr>
              <a:tr h="393036"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501165"/>
                  </a:ext>
                </a:extLst>
              </a:tr>
              <a:tr h="633144"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5408130"/>
                  </a:ext>
                </a:extLst>
              </a:tr>
            </a:tbl>
          </a:graphicData>
        </a:graphic>
      </p:graphicFrame>
      <p:sp>
        <p:nvSpPr>
          <p:cNvPr id="12" name="ZoneTexte 11"/>
          <p:cNvSpPr txBox="1"/>
          <p:nvPr/>
        </p:nvSpPr>
        <p:spPr>
          <a:xfrm>
            <a:off x="9619989" y="4067073"/>
            <a:ext cx="15022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a </a:t>
            </a:r>
            <a:r>
              <a:rPr lang="fr-FR" b="1" dirty="0"/>
              <a:t>×</a:t>
            </a:r>
            <a:r>
              <a:rPr lang="fr-FR" b="1" dirty="0">
                <a:solidFill>
                  <a:schemeClr val="tx1"/>
                </a:solidFill>
              </a:rPr>
              <a:t> 1 = a</a:t>
            </a: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7386030" y="3484188"/>
            <a:ext cx="3156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a × (</a:t>
            </a:r>
            <a:r>
              <a:rPr lang="fr-FR" b="1" dirty="0" err="1"/>
              <a:t>b+c</a:t>
            </a:r>
            <a:r>
              <a:rPr lang="fr-FR" b="1" dirty="0"/>
              <a:t>) = (a × b) + (a × c)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7296893" y="4067073"/>
            <a:ext cx="13008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     a + 0 = a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750098" y="5058140"/>
            <a:ext cx="23629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fr-FR" b="1" dirty="0"/>
              <a:t>a = b  →   a + c = b + c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6750098" y="4586796"/>
            <a:ext cx="24652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 a + x = 0  ↔  x = − 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ZoneTexte 8"/>
              <p:cNvSpPr txBox="1"/>
              <p:nvPr/>
            </p:nvSpPr>
            <p:spPr>
              <a:xfrm>
                <a:off x="9380082" y="4548550"/>
                <a:ext cx="2068195" cy="4849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lvl="0" algn="ctr">
                  <a:defRPr/>
                </a:pPr>
                <a:r>
                  <a:rPr lang="fr-FR" b="1" dirty="0"/>
                  <a:t>a </a:t>
                </a:r>
                <a:r>
                  <a:rPr lang="fr-FR" sz="1400" b="1" dirty="0"/>
                  <a:t>× </a:t>
                </a:r>
                <a:r>
                  <a:rPr lang="fr-FR" b="1" dirty="0"/>
                  <a:t>u = 1   ↔   u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i="1">
                            <a:latin typeface="Cambria Math" panose="02040503050406030204" pitchFamily="18" charset="0"/>
                          </a:rPr>
                          <m:t>1 </m:t>
                        </m:r>
                      </m:num>
                      <m:den>
                        <m:r>
                          <a:rPr lang="fr-FR" i="1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endParaRPr lang="fr-FR" b="1" dirty="0"/>
              </a:p>
            </p:txBody>
          </p:sp>
        </mc:Choice>
        <mc:Fallback xmlns="">
          <p:sp>
            <p:nvSpPr>
              <p:cNvPr id="9" name="ZoneText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80082" y="4548550"/>
                <a:ext cx="2068195" cy="484941"/>
              </a:xfrm>
              <a:prstGeom prst="rect">
                <a:avLst/>
              </a:prstGeom>
              <a:blipFill>
                <a:blip r:embed="rId5"/>
                <a:stretch>
                  <a:fillRect l="-1770" b="-750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ZoneTexte 12"/>
          <p:cNvSpPr txBox="1"/>
          <p:nvPr/>
        </p:nvSpPr>
        <p:spPr>
          <a:xfrm>
            <a:off x="9488675" y="5071791"/>
            <a:ext cx="2209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a = b  →   a × c = b × c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6ECEDB2-580C-47ED-B6A0-1EA30ECD3665}"/>
              </a:ext>
            </a:extLst>
          </p:cNvPr>
          <p:cNvSpPr/>
          <p:nvPr/>
        </p:nvSpPr>
        <p:spPr>
          <a:xfrm>
            <a:off x="9055184" y="5969921"/>
            <a:ext cx="123264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dirty="0">
                <a:hlinkClick r:id="rId6" action="ppaction://hlinksldjump"/>
              </a:rPr>
              <a:t>retour</a:t>
            </a:r>
            <a:endParaRPr lang="fr-FR" sz="3200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5449494-C784-40BF-83FB-8FF7D2562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(c) 2020 - KANGOUROU/Deledicq</a:t>
            </a:r>
          </a:p>
        </p:txBody>
      </p:sp>
    </p:spTree>
    <p:extLst>
      <p:ext uri="{BB962C8B-B14F-4D97-AF65-F5344CB8AC3E}">
        <p14:creationId xmlns:p14="http://schemas.microsoft.com/office/powerpoint/2010/main" val="2253888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3222"/>
                                      </p:to>
                                    </p:animClr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>
          <a:xfrm>
            <a:off x="14025" y="1858441"/>
            <a:ext cx="6929228" cy="470432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sz="4000" dirty="0"/>
              <a:t>               Calculons</a:t>
            </a:r>
            <a:r>
              <a:rPr lang="fr-FR" sz="4000" b="1" dirty="0"/>
              <a:t>       a + [(− 1) × a] </a:t>
            </a:r>
          </a:p>
          <a:p>
            <a:pPr marL="0" indent="0">
              <a:buNone/>
            </a:pPr>
            <a:r>
              <a:rPr lang="fr-FR" sz="4000" b="1" dirty="0">
                <a:solidFill>
                  <a:srgbClr val="0070C0"/>
                </a:solidFill>
              </a:rPr>
              <a:t>  </a:t>
            </a:r>
            <a:r>
              <a:rPr lang="fr-FR" sz="4000" b="1" dirty="0"/>
              <a:t>                         = </a:t>
            </a:r>
            <a:r>
              <a:rPr lang="fr-FR" sz="4000" b="1" dirty="0">
                <a:solidFill>
                  <a:srgbClr val="0070C0"/>
                </a:solidFill>
              </a:rPr>
              <a:t>[1 × a] </a:t>
            </a:r>
            <a:r>
              <a:rPr lang="fr-FR" sz="4000" b="1" dirty="0"/>
              <a:t>+ [(− 1) × a] </a:t>
            </a:r>
          </a:p>
          <a:p>
            <a:pPr marL="0" indent="0">
              <a:buNone/>
            </a:pPr>
            <a:r>
              <a:rPr lang="fr-FR" sz="4000" dirty="0"/>
              <a:t>mettons</a:t>
            </a:r>
            <a:r>
              <a:rPr lang="fr-FR" sz="4000" b="1" dirty="0"/>
              <a:t> a </a:t>
            </a:r>
            <a:r>
              <a:rPr lang="fr-FR" sz="4000" dirty="0"/>
              <a:t>en facteur :</a:t>
            </a:r>
          </a:p>
          <a:p>
            <a:pPr marL="0" indent="0">
              <a:buNone/>
            </a:pPr>
            <a:r>
              <a:rPr lang="fr-FR" sz="4000" dirty="0"/>
              <a:t>      </a:t>
            </a:r>
            <a:r>
              <a:rPr lang="fr-FR" sz="4000" b="1" dirty="0"/>
              <a:t>                     </a:t>
            </a:r>
            <a:r>
              <a:rPr lang="fr-FR" sz="4000" b="1" dirty="0">
                <a:solidFill>
                  <a:srgbClr val="FF0000"/>
                </a:solidFill>
              </a:rPr>
              <a:t>= [1 + (−</a:t>
            </a:r>
            <a:r>
              <a:rPr lang="fr-FR" sz="4000" b="1" dirty="0"/>
              <a:t> </a:t>
            </a:r>
            <a:r>
              <a:rPr lang="fr-FR" sz="4000" b="1" dirty="0">
                <a:solidFill>
                  <a:srgbClr val="FF0000"/>
                </a:solidFill>
              </a:rPr>
              <a:t>1)] × a </a:t>
            </a:r>
          </a:p>
          <a:p>
            <a:pPr marL="0" indent="0">
              <a:buNone/>
            </a:pPr>
            <a:r>
              <a:rPr lang="fr-FR" sz="4000" b="1" dirty="0">
                <a:solidFill>
                  <a:srgbClr val="FF0000"/>
                </a:solidFill>
              </a:rPr>
              <a:t>                           </a:t>
            </a:r>
            <a:r>
              <a:rPr lang="fr-FR" sz="4000" b="1" dirty="0">
                <a:solidFill>
                  <a:srgbClr val="00B050"/>
                </a:solidFill>
              </a:rPr>
              <a:t>= 0 × a</a:t>
            </a:r>
          </a:p>
          <a:p>
            <a:pPr marL="0" indent="0">
              <a:buNone/>
            </a:pPr>
            <a:r>
              <a:rPr lang="fr-FR" sz="4000" b="1" dirty="0">
                <a:solidFill>
                  <a:schemeClr val="accent2"/>
                </a:solidFill>
              </a:rPr>
              <a:t>On sait déjà que 0 × a = 0 .</a:t>
            </a:r>
            <a:r>
              <a:rPr lang="fr-FR" sz="4000" dirty="0">
                <a:solidFill>
                  <a:schemeClr val="accent2"/>
                </a:solidFill>
              </a:rPr>
              <a:t> </a:t>
            </a:r>
            <a:r>
              <a:rPr lang="fr-FR" sz="3600" dirty="0">
                <a:solidFill>
                  <a:schemeClr val="accent2"/>
                </a:solidFill>
              </a:rPr>
              <a:t>Diapo 3</a:t>
            </a:r>
          </a:p>
          <a:p>
            <a:pPr marL="0" indent="0">
              <a:buNone/>
            </a:pPr>
            <a:r>
              <a:rPr lang="fr-FR" sz="4000" b="1" dirty="0"/>
              <a:t>a + [(− 1) × a] </a:t>
            </a:r>
          </a:p>
          <a:p>
            <a:pPr marL="0" indent="0">
              <a:buNone/>
            </a:pPr>
            <a:r>
              <a:rPr lang="fr-FR" sz="4000" b="1" dirty="0">
                <a:solidFill>
                  <a:srgbClr val="CC0099"/>
                </a:solidFill>
              </a:rPr>
              <a:t>      [(</a:t>
            </a:r>
            <a:r>
              <a:rPr lang="fr-FR" sz="4000" b="1" dirty="0"/>
              <a:t>− </a:t>
            </a:r>
            <a:r>
              <a:rPr lang="fr-FR" sz="4000" b="1" dirty="0">
                <a:solidFill>
                  <a:srgbClr val="CC0099"/>
                </a:solidFill>
              </a:rPr>
              <a:t>1) × a]   </a:t>
            </a:r>
            <a:r>
              <a:rPr lang="fr-FR" sz="4000" dirty="0">
                <a:solidFill>
                  <a:srgbClr val="CC0099"/>
                </a:solidFill>
              </a:rPr>
              <a:t>vaut donc </a:t>
            </a:r>
            <a:r>
              <a:rPr lang="fr-FR" sz="4000" b="1" dirty="0"/>
              <a:t>− </a:t>
            </a:r>
            <a:r>
              <a:rPr lang="fr-FR" sz="4000" b="1" dirty="0">
                <a:solidFill>
                  <a:srgbClr val="CC0099"/>
                </a:solidFill>
              </a:rPr>
              <a:t>a </a:t>
            </a:r>
            <a:r>
              <a:rPr lang="fr-FR" sz="4000" dirty="0">
                <a:solidFill>
                  <a:srgbClr val="CC0099"/>
                </a:solidFill>
              </a:rPr>
              <a:t>.</a:t>
            </a:r>
            <a:endParaRPr lang="fr-FR" sz="4000" b="1" dirty="0">
              <a:solidFill>
                <a:srgbClr val="CC0099"/>
              </a:solidFill>
            </a:endParaRPr>
          </a:p>
          <a:p>
            <a:pPr marL="0" indent="0">
              <a:buNone/>
            </a:pPr>
            <a:endParaRPr lang="fr-FR" sz="4000" b="1" dirty="0">
              <a:solidFill>
                <a:srgbClr val="00B050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5400" b="1" dirty="0"/>
              <a:t>Pourquoi      (− 1) x a = − a? </a:t>
            </a:r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0501382"/>
              </p:ext>
            </p:extLst>
          </p:nvPr>
        </p:nvGraphicFramePr>
        <p:xfrm>
          <a:off x="7004383" y="2018940"/>
          <a:ext cx="5187780" cy="35870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3890">
                  <a:extLst>
                    <a:ext uri="{9D8B030D-6E8A-4147-A177-3AD203B41FA5}">
                      <a16:colId xmlns:a16="http://schemas.microsoft.com/office/drawing/2014/main" val="2755753171"/>
                    </a:ext>
                  </a:extLst>
                </a:gridCol>
                <a:gridCol w="2593890">
                  <a:extLst>
                    <a:ext uri="{9D8B030D-6E8A-4147-A177-3AD203B41FA5}">
                      <a16:colId xmlns:a16="http://schemas.microsoft.com/office/drawing/2014/main" val="1100324145"/>
                    </a:ext>
                  </a:extLst>
                </a:gridCol>
              </a:tblGrid>
              <a:tr h="419412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addition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multiplication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2549886"/>
                  </a:ext>
                </a:extLst>
              </a:tr>
              <a:tr h="480212"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fr-FR" b="1" baseline="0" dirty="0">
                          <a:solidFill>
                            <a:schemeClr val="tx1"/>
                          </a:solidFill>
                        </a:rPr>
                        <a:t> + b = b + a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a × b = b × 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9894386"/>
                  </a:ext>
                </a:extLst>
              </a:tr>
              <a:tr h="425885"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fr-FR" b="1" dirty="0" err="1">
                          <a:solidFill>
                            <a:schemeClr val="tx1"/>
                          </a:solidFill>
                        </a:rPr>
                        <a:t>a+b</a:t>
                      </a:r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fr-FR" b="1" baseline="0" dirty="0">
                          <a:solidFill>
                            <a:schemeClr val="tx1"/>
                          </a:solidFill>
                        </a:rPr>
                        <a:t> + c = a + (</a:t>
                      </a:r>
                      <a:r>
                        <a:rPr lang="fr-FR" b="1" baseline="0" dirty="0" err="1">
                          <a:solidFill>
                            <a:schemeClr val="tx1"/>
                          </a:solidFill>
                        </a:rPr>
                        <a:t>b+c</a:t>
                      </a:r>
                      <a:r>
                        <a:rPr lang="fr-FR" b="1" baseline="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fr-FR" b="1" dirty="0" err="1">
                          <a:solidFill>
                            <a:schemeClr val="tx1"/>
                          </a:solidFill>
                        </a:rPr>
                        <a:t>a×b</a:t>
                      </a:r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fr-FR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×</a:t>
                      </a:r>
                      <a:r>
                        <a:rPr lang="fr-FR" b="1" baseline="0" dirty="0">
                          <a:solidFill>
                            <a:schemeClr val="tx1"/>
                          </a:solidFill>
                        </a:rPr>
                        <a:t> c = a </a:t>
                      </a:r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×</a:t>
                      </a:r>
                      <a:r>
                        <a:rPr lang="fr-FR" b="1" baseline="0" dirty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fr-FR" b="1" baseline="0" dirty="0" err="1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fr-FR" b="1" dirty="0" err="1">
                          <a:solidFill>
                            <a:schemeClr val="tx1"/>
                          </a:solidFill>
                        </a:rPr>
                        <a:t>×</a:t>
                      </a:r>
                      <a:r>
                        <a:rPr lang="fr-FR" b="1" baseline="0" dirty="0" err="1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fr-FR" b="1" baseline="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6107228"/>
                  </a:ext>
                </a:extLst>
              </a:tr>
              <a:tr h="617674">
                <a:tc gridSpan="2"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1430393"/>
                  </a:ext>
                </a:extLst>
              </a:tr>
              <a:tr h="617674"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4888436"/>
                  </a:ext>
                </a:extLst>
              </a:tr>
              <a:tr h="393036"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501165"/>
                  </a:ext>
                </a:extLst>
              </a:tr>
              <a:tr h="633144"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5408130"/>
                  </a:ext>
                </a:extLst>
              </a:tr>
            </a:tbl>
          </a:graphicData>
        </a:graphic>
      </p:graphicFrame>
      <p:sp>
        <p:nvSpPr>
          <p:cNvPr id="12" name="ZoneTexte 11"/>
          <p:cNvSpPr txBox="1"/>
          <p:nvPr/>
        </p:nvSpPr>
        <p:spPr>
          <a:xfrm>
            <a:off x="10089280" y="4060983"/>
            <a:ext cx="15022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a </a:t>
            </a:r>
            <a:r>
              <a:rPr lang="fr-FR" b="1" dirty="0"/>
              <a:t>×</a:t>
            </a:r>
            <a:r>
              <a:rPr lang="fr-FR" b="1" dirty="0">
                <a:solidFill>
                  <a:schemeClr val="tx1"/>
                </a:solidFill>
              </a:rPr>
              <a:t> 1 = a</a:t>
            </a: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7386029" y="3484188"/>
            <a:ext cx="3606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                   a × (</a:t>
            </a:r>
            <a:r>
              <a:rPr lang="fr-FR" b="1" dirty="0" err="1"/>
              <a:t>b+c</a:t>
            </a:r>
            <a:r>
              <a:rPr lang="fr-FR" b="1" dirty="0"/>
              <a:t>) = (a × b) + (a × c) 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7296893" y="4067073"/>
            <a:ext cx="13008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     a + 0 = a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7073040" y="5058140"/>
            <a:ext cx="23404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fr-FR" b="1" dirty="0"/>
              <a:t>a = b  →   a + c = b + c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7023470" y="4574904"/>
            <a:ext cx="24652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 a + x = 0  ↔  x = − a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9709757" y="4555637"/>
            <a:ext cx="226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fr-FR" b="1" dirty="0"/>
              <a:t>a × u = 1   ↔   u = 1/a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9757736" y="5088485"/>
            <a:ext cx="2209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a = b  →   a × c = b × c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2660921" y="5210645"/>
            <a:ext cx="18585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>
                <a:solidFill>
                  <a:schemeClr val="accent2"/>
                </a:solidFill>
              </a:rPr>
              <a:t>  = 0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B7B98429-B5C4-4509-B7BD-9E42BC4C0FF5}"/>
              </a:ext>
            </a:extLst>
          </p:cNvPr>
          <p:cNvSpPr txBox="1"/>
          <p:nvPr/>
        </p:nvSpPr>
        <p:spPr>
          <a:xfrm>
            <a:off x="10992815" y="6270381"/>
            <a:ext cx="12326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>
                <a:hlinkClick r:id="rId3" action="ppaction://hlinksldjump"/>
              </a:rPr>
              <a:t>retour</a:t>
            </a:r>
            <a:endParaRPr lang="fr-FR" sz="3200" dirty="0"/>
          </a:p>
        </p:txBody>
      </p:sp>
      <p:sp>
        <p:nvSpPr>
          <p:cNvPr id="14" name="Espace réservé du pied de page 13">
            <a:extLst>
              <a:ext uri="{FF2B5EF4-FFF2-40B4-BE49-F238E27FC236}">
                <a16:creationId xmlns:a16="http://schemas.microsoft.com/office/drawing/2014/main" id="{2F55BA45-2411-47F9-891B-A258A4001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(c) 2020 - KANGOUROU/</a:t>
            </a:r>
            <a:r>
              <a:rPr lang="fr-FR" dirty="0" err="1"/>
              <a:t>Deledicq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60695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3222"/>
                                      </p:to>
                                    </p:animClr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1E13D"/>
                                      </p:to>
                                    </p:animClr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B4343"/>
                                      </p:to>
                                    </p:animClr>
                                    <p:set>
                                      <p:cBhvr>
                                        <p:cTn id="4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>
          <a:xfrm>
            <a:off x="-25516" y="2565672"/>
            <a:ext cx="6929228" cy="302280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r-FR" sz="4000" dirty="0"/>
              <a:t> </a:t>
            </a:r>
            <a:r>
              <a:rPr lang="fr-FR" sz="4000" b="1" dirty="0"/>
              <a:t>[</a:t>
            </a:r>
            <a:r>
              <a:rPr lang="fr-FR" sz="4000" b="1" dirty="0">
                <a:solidFill>
                  <a:srgbClr val="CC6600"/>
                </a:solidFill>
              </a:rPr>
              <a:t>−</a:t>
            </a:r>
            <a:r>
              <a:rPr lang="fr-FR" sz="4000" b="1" dirty="0">
                <a:solidFill>
                  <a:srgbClr val="FF0000"/>
                </a:solidFill>
              </a:rPr>
              <a:t> </a:t>
            </a:r>
            <a:r>
              <a:rPr lang="fr-FR" sz="4000" b="1" dirty="0">
                <a:solidFill>
                  <a:srgbClr val="C00000"/>
                </a:solidFill>
              </a:rPr>
              <a:t>a</a:t>
            </a:r>
            <a:r>
              <a:rPr lang="fr-FR" sz="4000" b="1" dirty="0"/>
              <a:t>] × b = [</a:t>
            </a:r>
            <a:r>
              <a:rPr lang="fr-FR" sz="4000" b="1" dirty="0">
                <a:solidFill>
                  <a:srgbClr val="C00000"/>
                </a:solidFill>
              </a:rPr>
              <a:t>(</a:t>
            </a:r>
            <a:r>
              <a:rPr lang="fr-FR" sz="4000" b="1" dirty="0">
                <a:solidFill>
                  <a:srgbClr val="CC6600"/>
                </a:solidFill>
              </a:rPr>
              <a:t>− </a:t>
            </a:r>
            <a:r>
              <a:rPr lang="fr-FR" sz="4000" b="1" dirty="0">
                <a:solidFill>
                  <a:srgbClr val="C00000"/>
                </a:solidFill>
              </a:rPr>
              <a:t>1) × a</a:t>
            </a:r>
            <a:r>
              <a:rPr lang="fr-FR" sz="4000" b="1" dirty="0"/>
              <a:t>] × b</a:t>
            </a:r>
          </a:p>
          <a:p>
            <a:pPr marL="0" indent="0">
              <a:buNone/>
            </a:pPr>
            <a:r>
              <a:rPr lang="fr-FR" sz="4000" b="1" dirty="0"/>
              <a:t>                 =  (− 1) × </a:t>
            </a:r>
            <a:r>
              <a:rPr lang="fr-FR" sz="4000" b="1" dirty="0">
                <a:solidFill>
                  <a:srgbClr val="C00000"/>
                </a:solidFill>
              </a:rPr>
              <a:t>[a × b]</a:t>
            </a:r>
          </a:p>
          <a:p>
            <a:pPr marL="0" indent="0">
              <a:buNone/>
            </a:pPr>
            <a:endParaRPr lang="fr-FR" sz="40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fr-FR" sz="40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fr-FR" sz="4000" b="1" dirty="0"/>
              <a:t> (− a) × b  = − [a × b]</a:t>
            </a:r>
          </a:p>
          <a:p>
            <a:pPr marL="0" indent="0">
              <a:buNone/>
            </a:pPr>
            <a:r>
              <a:rPr lang="fr-FR" sz="4000" b="1" i="1" dirty="0">
                <a:solidFill>
                  <a:srgbClr val="00B050"/>
                </a:solidFill>
              </a:rPr>
              <a:t>  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5400" b="1" dirty="0"/>
              <a:t>Pourquoi      (− a) × b = −(a × b) ? </a:t>
            </a:r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2022371"/>
              </p:ext>
            </p:extLst>
          </p:nvPr>
        </p:nvGraphicFramePr>
        <p:xfrm>
          <a:off x="7004383" y="2018940"/>
          <a:ext cx="5187780" cy="35870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3890">
                  <a:extLst>
                    <a:ext uri="{9D8B030D-6E8A-4147-A177-3AD203B41FA5}">
                      <a16:colId xmlns:a16="http://schemas.microsoft.com/office/drawing/2014/main" val="2755753171"/>
                    </a:ext>
                  </a:extLst>
                </a:gridCol>
                <a:gridCol w="2593890">
                  <a:extLst>
                    <a:ext uri="{9D8B030D-6E8A-4147-A177-3AD203B41FA5}">
                      <a16:colId xmlns:a16="http://schemas.microsoft.com/office/drawing/2014/main" val="1100324145"/>
                    </a:ext>
                  </a:extLst>
                </a:gridCol>
              </a:tblGrid>
              <a:tr h="419412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addition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multiplication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2549886"/>
                  </a:ext>
                </a:extLst>
              </a:tr>
              <a:tr h="480212"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fr-FR" b="1" baseline="0" dirty="0">
                          <a:solidFill>
                            <a:schemeClr val="tx1"/>
                          </a:solidFill>
                        </a:rPr>
                        <a:t> + b = b + a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a × b = b × 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9894386"/>
                  </a:ext>
                </a:extLst>
              </a:tr>
              <a:tr h="425885"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fr-FR" b="1" dirty="0" err="1">
                          <a:solidFill>
                            <a:schemeClr val="tx1"/>
                          </a:solidFill>
                        </a:rPr>
                        <a:t>a+b</a:t>
                      </a:r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fr-FR" b="1" baseline="0" dirty="0">
                          <a:solidFill>
                            <a:schemeClr val="tx1"/>
                          </a:solidFill>
                        </a:rPr>
                        <a:t> + c = a + (</a:t>
                      </a:r>
                      <a:r>
                        <a:rPr lang="fr-FR" b="1" baseline="0" dirty="0" err="1">
                          <a:solidFill>
                            <a:schemeClr val="tx1"/>
                          </a:solidFill>
                        </a:rPr>
                        <a:t>b+c</a:t>
                      </a:r>
                      <a:r>
                        <a:rPr lang="fr-FR" b="1" baseline="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6107228"/>
                  </a:ext>
                </a:extLst>
              </a:tr>
              <a:tr h="617674">
                <a:tc gridSpan="2"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1430393"/>
                  </a:ext>
                </a:extLst>
              </a:tr>
              <a:tr h="617674"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4888436"/>
                  </a:ext>
                </a:extLst>
              </a:tr>
              <a:tr h="393036"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501165"/>
                  </a:ext>
                </a:extLst>
              </a:tr>
              <a:tr h="633144"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5408130"/>
                  </a:ext>
                </a:extLst>
              </a:tr>
            </a:tbl>
          </a:graphicData>
        </a:graphic>
      </p:graphicFrame>
      <p:sp>
        <p:nvSpPr>
          <p:cNvPr id="12" name="ZoneTexte 11"/>
          <p:cNvSpPr txBox="1"/>
          <p:nvPr/>
        </p:nvSpPr>
        <p:spPr>
          <a:xfrm>
            <a:off x="10089280" y="4060983"/>
            <a:ext cx="15022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>
                <a:solidFill>
                  <a:schemeClr val="tx1"/>
                </a:solidFill>
              </a:rPr>
              <a:t>a </a:t>
            </a:r>
            <a:r>
              <a:rPr lang="fr-FR" b="1"/>
              <a:t>×</a:t>
            </a:r>
            <a:r>
              <a:rPr lang="fr-FR" b="1">
                <a:solidFill>
                  <a:schemeClr val="tx1"/>
                </a:solidFill>
              </a:rPr>
              <a:t> </a:t>
            </a:r>
            <a:r>
              <a:rPr lang="fr-FR" b="1" dirty="0">
                <a:solidFill>
                  <a:schemeClr val="tx1"/>
                </a:solidFill>
              </a:rPr>
              <a:t>1 = a</a:t>
            </a: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7386029" y="3484188"/>
            <a:ext cx="34403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              a × (</a:t>
            </a:r>
            <a:r>
              <a:rPr lang="fr-FR" b="1" dirty="0" err="1"/>
              <a:t>b+c</a:t>
            </a:r>
            <a:r>
              <a:rPr lang="fr-FR" b="1" dirty="0"/>
              <a:t>) = (a × b) + (a × c)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7296893" y="4067073"/>
            <a:ext cx="13008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     a + 0 = a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7023470" y="5058140"/>
            <a:ext cx="2390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fr-FR" b="1" dirty="0"/>
              <a:t>a = b  →   a + c = b + c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7023470" y="4574904"/>
            <a:ext cx="24652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 a + x = 0  ↔  x = − a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9728191" y="4555637"/>
            <a:ext cx="22244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fr-FR" b="1" dirty="0"/>
              <a:t>a </a:t>
            </a:r>
            <a:r>
              <a:rPr lang="fr-FR" sz="1400" b="1" dirty="0"/>
              <a:t>x </a:t>
            </a:r>
            <a:r>
              <a:rPr lang="fr-FR" b="1" dirty="0"/>
              <a:t>u = 1   ↔   u = 1/a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9774757" y="5058140"/>
            <a:ext cx="2209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a = b  →   a × c = b × c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0" y="1715086"/>
            <a:ext cx="64811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C00000"/>
                </a:solidFill>
              </a:rPr>
              <a:t> On sait déjà que (</a:t>
            </a:r>
            <a:r>
              <a:rPr lang="fr-FR" sz="2800" b="1" dirty="0">
                <a:solidFill>
                  <a:srgbClr val="CC6600"/>
                </a:solidFill>
              </a:rPr>
              <a:t>− </a:t>
            </a:r>
            <a:r>
              <a:rPr lang="fr-FR" sz="2800" b="1" dirty="0">
                <a:solidFill>
                  <a:srgbClr val="C00000"/>
                </a:solidFill>
              </a:rPr>
              <a:t>1) × a = </a:t>
            </a:r>
            <a:r>
              <a:rPr lang="fr-FR" sz="2800" b="1" dirty="0">
                <a:solidFill>
                  <a:srgbClr val="CC6600"/>
                </a:solidFill>
              </a:rPr>
              <a:t>−</a:t>
            </a:r>
            <a:r>
              <a:rPr lang="fr-FR" sz="2800" b="1" dirty="0">
                <a:solidFill>
                  <a:srgbClr val="C00000"/>
                </a:solidFill>
              </a:rPr>
              <a:t> a . </a:t>
            </a:r>
            <a:r>
              <a:rPr lang="fr-FR" sz="2000" b="1" dirty="0">
                <a:solidFill>
                  <a:srgbClr val="C00000"/>
                </a:solidFill>
              </a:rPr>
              <a:t>Diapo 6</a:t>
            </a:r>
            <a:r>
              <a:rPr lang="fr-FR" sz="2800" b="1" dirty="0">
                <a:solidFill>
                  <a:srgbClr val="C00000"/>
                </a:solidFill>
              </a:rPr>
              <a:t>.</a:t>
            </a:r>
            <a:r>
              <a:rPr lang="fr-FR" sz="2800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9890255" y="2928720"/>
            <a:ext cx="2140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fr-FR" b="1" dirty="0"/>
              <a:t>(a × b) × c = a × (</a:t>
            </a:r>
            <a:r>
              <a:rPr lang="fr-FR" b="1" dirty="0" err="1"/>
              <a:t>b×c</a:t>
            </a:r>
            <a:r>
              <a:rPr lang="fr-FR" b="1" dirty="0"/>
              <a:t>)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-25516" y="3630096"/>
            <a:ext cx="5644494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>
                <a:solidFill>
                  <a:srgbClr val="00B050"/>
                </a:solidFill>
              </a:rPr>
              <a:t>                           (</a:t>
            </a:r>
            <a:r>
              <a:rPr lang="fr-FR" sz="2800" b="1" dirty="0"/>
              <a:t>− </a:t>
            </a:r>
            <a:r>
              <a:rPr lang="fr-FR" sz="2800" b="1" dirty="0">
                <a:solidFill>
                  <a:srgbClr val="00B050"/>
                </a:solidFill>
              </a:rPr>
              <a:t>1) × A = </a:t>
            </a:r>
            <a:r>
              <a:rPr lang="fr-FR" sz="2800" b="1" dirty="0"/>
              <a:t>−</a:t>
            </a:r>
            <a:r>
              <a:rPr lang="fr-FR" sz="2800" b="1" dirty="0">
                <a:solidFill>
                  <a:srgbClr val="00B050"/>
                </a:solidFill>
              </a:rPr>
              <a:t> A . </a:t>
            </a:r>
            <a:r>
              <a:rPr lang="fr-FR" sz="2000" b="1" dirty="0">
                <a:solidFill>
                  <a:srgbClr val="00B050"/>
                </a:solidFill>
              </a:rPr>
              <a:t>Diapo 6. </a:t>
            </a:r>
          </a:p>
          <a:p>
            <a:endParaRPr lang="fr-FR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DCE872E3-6E6A-4AA5-826F-7CD0C245F8A2}"/>
              </a:ext>
            </a:extLst>
          </p:cNvPr>
          <p:cNvSpPr txBox="1"/>
          <p:nvPr/>
        </p:nvSpPr>
        <p:spPr>
          <a:xfrm>
            <a:off x="9593732" y="5792113"/>
            <a:ext cx="12326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>
                <a:hlinkClick r:id="rId3" action="ppaction://hlinksldjump"/>
              </a:rPr>
              <a:t>retour</a:t>
            </a:r>
            <a:endParaRPr lang="fr-FR" sz="3200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1E38147-DC32-4B62-BE9A-C15C9C1FA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(c) 2020 - KANGOUROU/</a:t>
            </a:r>
            <a:r>
              <a:rPr lang="fr-FR" dirty="0" err="1"/>
              <a:t>Deledicq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9820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1"/>
      <p:bldP spid="6" grpId="2"/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>
          <a:xfrm>
            <a:off x="141481" y="1496771"/>
            <a:ext cx="5569385" cy="5611395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fr-FR" b="1" dirty="0"/>
              <a:t> D’après la diapo précédente :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fr-FR" b="1" dirty="0"/>
              <a:t>(− a) × (− b) = [(− 1) × a] × [(− 1) × b]                  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fr-FR" b="1" dirty="0"/>
              <a:t>                  = (− 1) × a × (− 1) × b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fr-FR" b="1" dirty="0"/>
              <a:t>                  = [(− 1) × (− 1)] × [a × b]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fr-FR" b="1" dirty="0"/>
              <a:t> On sait déjà que (− 1) × a = - a 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fr-FR" b="1" dirty="0"/>
              <a:t>                  = [    − (− 1)     ] × [a × b]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fr-FR" b="1" dirty="0"/>
              <a:t>                  = [         1         ] × [a × b] 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fr-FR" b="1" dirty="0"/>
              <a:t>(− a) × (− b) = [a × b] </a:t>
            </a:r>
          </a:p>
          <a:p>
            <a:pPr marL="0" indent="0">
              <a:buNone/>
            </a:pPr>
            <a:r>
              <a:rPr lang="fr-FR" b="1" dirty="0"/>
              <a:t>   </a:t>
            </a:r>
          </a:p>
          <a:p>
            <a:pPr marL="0" indent="0">
              <a:buNone/>
            </a:pPr>
            <a:endParaRPr lang="fr-FR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fr-FR" b="1" i="1" dirty="0">
                <a:solidFill>
                  <a:srgbClr val="00B050"/>
                </a:solidFill>
              </a:rPr>
              <a:t>                                             </a:t>
            </a:r>
            <a:r>
              <a:rPr lang="fr-FR" dirty="0">
                <a:hlinkClick r:id="rId3" action="ppaction://hlinksldjump"/>
              </a:rPr>
              <a:t>retour</a:t>
            </a:r>
            <a:endParaRPr lang="fr-FR" dirty="0"/>
          </a:p>
          <a:p>
            <a:pPr marL="0" indent="0">
              <a:buNone/>
            </a:pPr>
            <a:r>
              <a:rPr lang="fr-FR" b="1" i="1" dirty="0">
                <a:solidFill>
                  <a:srgbClr val="00B050"/>
                </a:solidFill>
              </a:rPr>
              <a:t>  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5400" b="1" dirty="0"/>
              <a:t>Pourquoi      (− a) × (− b) = a × b ? </a:t>
            </a:r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0579843"/>
              </p:ext>
            </p:extLst>
          </p:nvPr>
        </p:nvGraphicFramePr>
        <p:xfrm>
          <a:off x="7004383" y="2018940"/>
          <a:ext cx="5187780" cy="35870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3890">
                  <a:extLst>
                    <a:ext uri="{9D8B030D-6E8A-4147-A177-3AD203B41FA5}">
                      <a16:colId xmlns:a16="http://schemas.microsoft.com/office/drawing/2014/main" val="2755753171"/>
                    </a:ext>
                  </a:extLst>
                </a:gridCol>
                <a:gridCol w="2593890">
                  <a:extLst>
                    <a:ext uri="{9D8B030D-6E8A-4147-A177-3AD203B41FA5}">
                      <a16:colId xmlns:a16="http://schemas.microsoft.com/office/drawing/2014/main" val="1100324145"/>
                    </a:ext>
                  </a:extLst>
                </a:gridCol>
              </a:tblGrid>
              <a:tr h="419412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addition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multiplication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2549886"/>
                  </a:ext>
                </a:extLst>
              </a:tr>
              <a:tr h="480212"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fr-FR" b="1" baseline="0" dirty="0">
                          <a:solidFill>
                            <a:schemeClr val="tx1"/>
                          </a:solidFill>
                        </a:rPr>
                        <a:t> + b = b + a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a × b = b × 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9894386"/>
                  </a:ext>
                </a:extLst>
              </a:tr>
              <a:tr h="425885"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fr-FR" b="1" dirty="0" err="1">
                          <a:solidFill>
                            <a:schemeClr val="tx1"/>
                          </a:solidFill>
                        </a:rPr>
                        <a:t>a+b</a:t>
                      </a:r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fr-FR" b="1" baseline="0" dirty="0">
                          <a:solidFill>
                            <a:schemeClr val="tx1"/>
                          </a:solidFill>
                        </a:rPr>
                        <a:t> + c = a + (</a:t>
                      </a:r>
                      <a:r>
                        <a:rPr lang="fr-FR" b="1" baseline="0" dirty="0" err="1">
                          <a:solidFill>
                            <a:schemeClr val="tx1"/>
                          </a:solidFill>
                        </a:rPr>
                        <a:t>b+c</a:t>
                      </a:r>
                      <a:r>
                        <a:rPr lang="fr-FR" b="1" baseline="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6107228"/>
                  </a:ext>
                </a:extLst>
              </a:tr>
              <a:tr h="617674">
                <a:tc gridSpan="2"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1430393"/>
                  </a:ext>
                </a:extLst>
              </a:tr>
              <a:tr h="617674"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4888436"/>
                  </a:ext>
                </a:extLst>
              </a:tr>
              <a:tr h="393036"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501165"/>
                  </a:ext>
                </a:extLst>
              </a:tr>
              <a:tr h="633144"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5408130"/>
                  </a:ext>
                </a:extLst>
              </a:tr>
            </a:tbl>
          </a:graphicData>
        </a:graphic>
      </p:graphicFrame>
      <p:sp>
        <p:nvSpPr>
          <p:cNvPr id="12" name="ZoneTexte 11"/>
          <p:cNvSpPr txBox="1"/>
          <p:nvPr/>
        </p:nvSpPr>
        <p:spPr>
          <a:xfrm>
            <a:off x="10089280" y="4060983"/>
            <a:ext cx="15022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a </a:t>
            </a:r>
            <a:r>
              <a:rPr lang="fr-FR" b="1" dirty="0"/>
              <a:t>×</a:t>
            </a:r>
            <a:r>
              <a:rPr lang="fr-FR" b="1" dirty="0">
                <a:solidFill>
                  <a:schemeClr val="tx1"/>
                </a:solidFill>
              </a:rPr>
              <a:t> 1 = a</a:t>
            </a: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7386030" y="3484188"/>
            <a:ext cx="35735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                a × (</a:t>
            </a:r>
            <a:r>
              <a:rPr lang="fr-FR" b="1" dirty="0" err="1"/>
              <a:t>b+c</a:t>
            </a:r>
            <a:r>
              <a:rPr lang="fr-FR" b="1" dirty="0"/>
              <a:t>) = (a × b) + (a × c)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7296893" y="4067073"/>
            <a:ext cx="13008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     a + 0 = a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7156174" y="5071791"/>
            <a:ext cx="22573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fr-FR" b="1" dirty="0"/>
              <a:t>a = b  →   a + c = b + c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7023470" y="4574904"/>
            <a:ext cx="24652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 a + x = 0  ↔  x = − a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9704948" y="4555637"/>
            <a:ext cx="2270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fr-FR" b="1" dirty="0"/>
              <a:t>a × u = 1   ↔   u = 1/a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9735788" y="5111105"/>
            <a:ext cx="2209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a = b  →   a × c = b × c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66825" y="3906731"/>
            <a:ext cx="52294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 </a:t>
            </a:r>
            <a:endParaRPr lang="fr-FR" sz="2800" dirty="0"/>
          </a:p>
        </p:txBody>
      </p:sp>
      <p:sp>
        <p:nvSpPr>
          <p:cNvPr id="17" name="ZoneTexte 16"/>
          <p:cNvSpPr txBox="1"/>
          <p:nvPr/>
        </p:nvSpPr>
        <p:spPr>
          <a:xfrm>
            <a:off x="9890255" y="2928720"/>
            <a:ext cx="2140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>
              <a:defRPr/>
            </a:pPr>
            <a:r>
              <a:rPr lang="fr-FR" b="1" dirty="0"/>
              <a:t>(a × b) × c = a × (</a:t>
            </a:r>
            <a:r>
              <a:rPr lang="fr-FR" b="1" dirty="0" err="1"/>
              <a:t>b×c</a:t>
            </a:r>
            <a:r>
              <a:rPr lang="fr-FR" b="1" dirty="0"/>
              <a:t>)</a:t>
            </a:r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D5FDA88-1045-4BEF-B959-D7A3254FD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(c) 2020 - KANGOUROU/Deledicq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163442EA-34BD-4FF7-B1B5-F1FDD972AD77}"/>
              </a:ext>
            </a:extLst>
          </p:cNvPr>
          <p:cNvSpPr txBox="1"/>
          <p:nvPr/>
        </p:nvSpPr>
        <p:spPr>
          <a:xfrm>
            <a:off x="9593732" y="5792113"/>
            <a:ext cx="12326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>
                <a:hlinkClick r:id="rId3" action="ppaction://hlinksldjump"/>
              </a:rPr>
              <a:t>retour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733591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4076</TotalTime>
  <Words>1503</Words>
  <Application>Microsoft Office PowerPoint</Application>
  <PresentationFormat>Grand écran</PresentationFormat>
  <Paragraphs>181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Times New Roman</vt:lpstr>
      <vt:lpstr>Thème Office</vt:lpstr>
      <vt:lpstr>Présentation PowerPoint</vt:lpstr>
      <vt:lpstr>Cliquez sur la formule dont vous souhaitez la démonstration !</vt:lpstr>
      <vt:lpstr>Pourquoi      a × 0 = 0     ? </vt:lpstr>
      <vt:lpstr>Pourquoi   − (− a ) = a ? </vt:lpstr>
      <vt:lpstr>Pourquoi      1/((1 )/a)=a ? </vt:lpstr>
      <vt:lpstr>Pourquoi      (− 1) x a = − a? </vt:lpstr>
      <vt:lpstr>Pourquoi      (− a) × b = −(a × b) ? </vt:lpstr>
      <vt:lpstr>Pourquoi      (− a) × (− b) = a × b 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Pourquoi      A x 0 = 0     ?</dc:title>
  <dc:creator>DELEDICQ andré</dc:creator>
  <cp:lastModifiedBy>DELEDICQ andré</cp:lastModifiedBy>
  <cp:revision>112</cp:revision>
  <cp:lastPrinted>2020-04-18T07:49:10Z</cp:lastPrinted>
  <dcterms:created xsi:type="dcterms:W3CDTF">2016-09-06T14:56:24Z</dcterms:created>
  <dcterms:modified xsi:type="dcterms:W3CDTF">2020-04-18T16:02:26Z</dcterms:modified>
</cp:coreProperties>
</file>